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0" r:id="rId3"/>
    <p:sldId id="286" r:id="rId4"/>
    <p:sldId id="258" r:id="rId5"/>
    <p:sldId id="281" r:id="rId6"/>
    <p:sldId id="282" r:id="rId7"/>
    <p:sldId id="284" r:id="rId8"/>
    <p:sldId id="283" r:id="rId9"/>
    <p:sldId id="285" r:id="rId10"/>
    <p:sldId id="289" r:id="rId11"/>
    <p:sldId id="290" r:id="rId12"/>
    <p:sldId id="287" r:id="rId13"/>
    <p:sldId id="288" r:id="rId14"/>
    <p:sldId id="292" r:id="rId15"/>
    <p:sldId id="294" r:id="rId16"/>
    <p:sldId id="296" r:id="rId17"/>
    <p:sldId id="291" r:id="rId18"/>
    <p:sldId id="297" r:id="rId19"/>
    <p:sldId id="298" r:id="rId20"/>
    <p:sldId id="256" r:id="rId21"/>
    <p:sldId id="268" r:id="rId22"/>
    <p:sldId id="300" r:id="rId23"/>
    <p:sldId id="274" r:id="rId24"/>
    <p:sldId id="276" r:id="rId25"/>
    <p:sldId id="275" r:id="rId26"/>
    <p:sldId id="301" r:id="rId27"/>
    <p:sldId id="277" r:id="rId28"/>
    <p:sldId id="29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300"/>
    <a:srgbClr val="739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69" d="100"/>
          <a:sy n="69" d="100"/>
        </p:scale>
        <p:origin x="5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17825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82411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A1280B-D87E-47FB-8F55-6CB6DA6C0347}"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34805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3003183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A1280B-D87E-47FB-8F55-6CB6DA6C0347}"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43042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285098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2307630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287290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277958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381854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91505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175479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208282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403136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31759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A1280B-D87E-47FB-8F55-6CB6DA6C0347}" type="slidenum">
              <a:rPr lang="en-US" smtClean="0"/>
              <a:pPr/>
              <a:t>‹#›</a:t>
            </a:fld>
            <a:endParaRPr lang="en-US"/>
          </a:p>
        </p:txBody>
      </p:sp>
    </p:spTree>
    <p:extLst>
      <p:ext uri="{BB962C8B-B14F-4D97-AF65-F5344CB8AC3E}">
        <p14:creationId xmlns:p14="http://schemas.microsoft.com/office/powerpoint/2010/main" val="72472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00EC94E-A11D-42AF-B19B-64D773C7DD1F}" type="datetimeFigureOut">
              <a:rPr lang="en-US" smtClean="0">
                <a:solidFill>
                  <a:prstClr val="black">
                    <a:tint val="75000"/>
                  </a:prstClr>
                </a:solidFill>
              </a:rPr>
              <a:pPr/>
              <a:t>8/28/2017</a:t>
            </a:fld>
            <a:endParaRPr lang="en-US">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3A1280B-D87E-47FB-8F55-6CB6DA6C0347}" type="slidenum">
              <a:rPr lang="en-US" smtClean="0"/>
              <a:pPr/>
              <a:t>‹#›</a:t>
            </a:fld>
            <a:endParaRPr lang="en-US"/>
          </a:p>
        </p:txBody>
      </p:sp>
    </p:spTree>
    <p:extLst>
      <p:ext uri="{BB962C8B-B14F-4D97-AF65-F5344CB8AC3E}">
        <p14:creationId xmlns:p14="http://schemas.microsoft.com/office/powerpoint/2010/main" val="1136287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ix32QtAeOi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A1IxIKLV68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7.xml"/><Relationship Id="rId6" Type="http://schemas.openxmlformats.org/officeDocument/2006/relationships/image" Target="../media/image11.wmf"/><Relationship Id="rId11" Type="http://schemas.openxmlformats.org/officeDocument/2006/relationships/image" Target="../media/image16.jpeg"/><Relationship Id="rId5" Type="http://schemas.openxmlformats.org/officeDocument/2006/relationships/image" Target="../media/image10.wmf"/><Relationship Id="rId10" Type="http://schemas.openxmlformats.org/officeDocument/2006/relationships/image" Target="../media/image15.gif"/><Relationship Id="rId4" Type="http://schemas.openxmlformats.org/officeDocument/2006/relationships/image" Target="../media/image9.png"/><Relationship Id="rId9" Type="http://schemas.openxmlformats.org/officeDocument/2006/relationships/image" Target="../media/image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rainpop.com/science/earthsystem/flood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Goals of STEM Days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2" y="1905000"/>
            <a:ext cx="8915400" cy="4495800"/>
          </a:xfrm>
        </p:spPr>
        <p:txBody>
          <a:bodyPr>
            <a:normAutofit/>
          </a:bodyPr>
          <a:lstStyle/>
          <a:p>
            <a:r>
              <a:rPr lang="en-US" sz="3200" dirty="0" smtClean="0"/>
              <a:t> Enhance students’ creative thinking and problem solving skills</a:t>
            </a:r>
          </a:p>
          <a:p>
            <a:r>
              <a:rPr lang="en-US" sz="3200" dirty="0"/>
              <a:t> </a:t>
            </a:r>
            <a:r>
              <a:rPr lang="en-US" sz="3200" dirty="0" smtClean="0"/>
              <a:t>Enhance communication and collaboration skills</a:t>
            </a:r>
          </a:p>
          <a:p>
            <a:r>
              <a:rPr lang="en-US" sz="3200" dirty="0"/>
              <a:t> </a:t>
            </a:r>
            <a:r>
              <a:rPr lang="en-US" sz="3200" dirty="0" smtClean="0"/>
              <a:t>Enhance students understanding of content</a:t>
            </a:r>
          </a:p>
          <a:p>
            <a:r>
              <a:rPr lang="en-US" sz="3200" dirty="0" smtClean="0"/>
              <a:t> Experience the fun and excitement of problem based learning</a:t>
            </a:r>
            <a:endParaRPr lang="en-US" sz="3200" dirty="0"/>
          </a:p>
        </p:txBody>
      </p:sp>
      <p:sp>
        <p:nvSpPr>
          <p:cNvPr id="4" name="TextBox 3"/>
          <p:cNvSpPr txBox="1"/>
          <p:nvPr/>
        </p:nvSpPr>
        <p:spPr>
          <a:xfrm>
            <a:off x="8044873" y="230909"/>
            <a:ext cx="3629891" cy="584775"/>
          </a:xfrm>
          <a:prstGeom prst="rect">
            <a:avLst/>
          </a:prstGeom>
          <a:noFill/>
        </p:spPr>
        <p:txBody>
          <a:bodyPr wrap="square" rtlCol="0">
            <a:spAutoFit/>
          </a:bodyPr>
          <a:lstStyle/>
          <a:p>
            <a:pPr algn="r"/>
            <a:r>
              <a:rPr lang="en-US" sz="3200" dirty="0" smtClean="0">
                <a:solidFill>
                  <a:srgbClr val="FF0000"/>
                </a:solidFill>
              </a:rPr>
              <a:t>For teachers only</a:t>
            </a:r>
            <a:endParaRPr lang="en-US" sz="3200" dirty="0">
              <a:solidFill>
                <a:srgbClr val="FF0000"/>
              </a:solidFill>
            </a:endParaRPr>
          </a:p>
        </p:txBody>
      </p:sp>
    </p:spTree>
    <p:extLst>
      <p:ext uri="{BB962C8B-B14F-4D97-AF65-F5344CB8AC3E}">
        <p14:creationId xmlns:p14="http://schemas.microsoft.com/office/powerpoint/2010/main" val="146806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679" y="624110"/>
            <a:ext cx="9834113" cy="1280890"/>
          </a:xfrm>
        </p:spPr>
        <p:txBody>
          <a:bodyPr>
            <a:normAutofit/>
          </a:bodyPr>
          <a:lstStyle/>
          <a:p>
            <a:r>
              <a:rPr lang="en-US" sz="3200" b="1" dirty="0" smtClean="0">
                <a:effectLst>
                  <a:outerShdw blurRad="38100" dist="38100" dir="2700000" algn="tl">
                    <a:srgbClr val="000000">
                      <a:alpha val="43137"/>
                    </a:srgbClr>
                  </a:outerShdw>
                </a:effectLst>
              </a:rPr>
              <a:t>To solve this problem, we need to know more!</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39352" y="1440611"/>
            <a:ext cx="5131100" cy="4960189"/>
          </a:xfrm>
        </p:spPr>
        <p:txBody>
          <a:bodyPr>
            <a:normAutofit fontScale="77500" lnSpcReduction="20000"/>
          </a:bodyPr>
          <a:lstStyle/>
          <a:p>
            <a:pPr marL="0" indent="0">
              <a:buNone/>
            </a:pPr>
            <a:r>
              <a:rPr lang="en-US" sz="2800" b="1" dirty="0" smtClean="0"/>
              <a:t>What is a levee?</a:t>
            </a:r>
          </a:p>
          <a:p>
            <a:pPr marL="0" indent="0">
              <a:buNone/>
            </a:pPr>
            <a:r>
              <a:rPr lang="en-US" sz="2800" dirty="0" smtClean="0"/>
              <a:t>Like dams, </a:t>
            </a:r>
            <a:r>
              <a:rPr lang="en-US" sz="2800" dirty="0"/>
              <a:t>levees </a:t>
            </a:r>
            <a:r>
              <a:rPr lang="en-US" sz="2800" dirty="0" smtClean="0"/>
              <a:t>have </a:t>
            </a:r>
            <a:r>
              <a:rPr lang="en-US" sz="2800" dirty="0"/>
              <a:t>a simple but important job: they hold back water. People build levees to keep rivers or lakes </a:t>
            </a:r>
            <a:r>
              <a:rPr lang="en-US" sz="2800" dirty="0" smtClean="0"/>
              <a:t>from flooding</a:t>
            </a:r>
            <a:r>
              <a:rPr lang="en-US" sz="2800" dirty="0"/>
              <a:t> low-lying land during storms. </a:t>
            </a:r>
            <a:r>
              <a:rPr lang="en-US" sz="2800" dirty="0" smtClean="0"/>
              <a:t/>
            </a:r>
            <a:br>
              <a:rPr lang="en-US" sz="2800" dirty="0" smtClean="0"/>
            </a:br>
            <a:r>
              <a:rPr lang="en-US" sz="2800" dirty="0" smtClean="0"/>
              <a:t> </a:t>
            </a:r>
          </a:p>
          <a:p>
            <a:pPr marL="0" indent="0">
              <a:buNone/>
            </a:pPr>
            <a:r>
              <a:rPr lang="en-US" sz="2800" dirty="0"/>
              <a:t>Levees and dikes can be made of dirt, cement, or stacked stones. They are built along the edges of the body of water they hold back. They must be wide enough so that they will not collapse or wear away under pressure from the water. </a:t>
            </a:r>
            <a:endParaRPr lang="en-US" sz="2800" dirty="0" smtClean="0"/>
          </a:p>
          <a:p>
            <a:pPr marL="0" indent="0">
              <a:buNone/>
            </a:pPr>
            <a:endParaRPr lang="en-US" sz="2800" dirty="0"/>
          </a:p>
          <a:p>
            <a:pPr marL="0" indent="0">
              <a:buNone/>
            </a:pPr>
            <a:r>
              <a:rPr lang="en-US" sz="2800" dirty="0" smtClean="0"/>
              <a:t>Take some notes in your notebook!</a:t>
            </a:r>
            <a:endParaRPr lang="en-US" sz="2800"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a:off x="7651635" y="2386642"/>
            <a:ext cx="1500994" cy="1177505"/>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2428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679" y="624110"/>
            <a:ext cx="9834113" cy="1280890"/>
          </a:xfrm>
        </p:spPr>
        <p:txBody>
          <a:bodyPr>
            <a:normAutofit/>
          </a:bodyPr>
          <a:lstStyle/>
          <a:p>
            <a:r>
              <a:rPr lang="en-US" sz="3200" b="1" dirty="0" smtClean="0">
                <a:effectLst>
                  <a:outerShdw blurRad="38100" dist="38100" dir="2700000" algn="tl">
                    <a:srgbClr val="000000">
                      <a:alpha val="43137"/>
                    </a:srgbClr>
                  </a:outerShdw>
                </a:effectLst>
              </a:rPr>
              <a:t>To solve this problem, we need to know more!</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39352" y="1440611"/>
            <a:ext cx="5131100" cy="4960189"/>
          </a:xfrm>
        </p:spPr>
        <p:txBody>
          <a:bodyPr>
            <a:normAutofit/>
          </a:bodyPr>
          <a:lstStyle/>
          <a:p>
            <a:pPr marL="0" indent="0">
              <a:buNone/>
            </a:pPr>
            <a:r>
              <a:rPr lang="en-US" sz="2800" dirty="0" smtClean="0"/>
              <a:t>What does a levee look like?</a:t>
            </a: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a:off x="7651635" y="2386642"/>
            <a:ext cx="1500994" cy="1177505"/>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levees for k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730" y="2107582"/>
            <a:ext cx="6866327" cy="2382318"/>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1454808" y="4619713"/>
            <a:ext cx="5610225" cy="2066925"/>
            <a:chOff x="1454808" y="4619713"/>
            <a:chExt cx="5610225" cy="2066925"/>
          </a:xfrm>
        </p:grpSpPr>
        <p:grpSp>
          <p:nvGrpSpPr>
            <p:cNvPr id="7" name="Group 6"/>
            <p:cNvGrpSpPr/>
            <p:nvPr/>
          </p:nvGrpSpPr>
          <p:grpSpPr>
            <a:xfrm>
              <a:off x="1454808" y="4619713"/>
              <a:ext cx="5610225" cy="2066925"/>
              <a:chOff x="1454808" y="4619713"/>
              <a:chExt cx="5610225" cy="2066925"/>
            </a:xfrm>
          </p:grpSpPr>
          <p:pic>
            <p:nvPicPr>
              <p:cNvPr id="3076" name="Picture 4" descr="Image result for levee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808" y="4619713"/>
                <a:ext cx="5610225" cy="20669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00996" y="4692482"/>
                <a:ext cx="1069676" cy="4229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58169" y="4641014"/>
                <a:ext cx="1069676" cy="336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4201064" y="6090249"/>
              <a:ext cx="1259457" cy="439947"/>
            </a:xfrm>
            <a:prstGeom prst="rect">
              <a:avLst/>
            </a:prstGeom>
            <a:solidFill>
              <a:srgbClr val="CC5300"/>
            </a:solidFill>
            <a:ln>
              <a:solidFill>
                <a:srgbClr val="CC5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03270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679" y="624110"/>
            <a:ext cx="9834113" cy="1280890"/>
          </a:xfrm>
        </p:spPr>
        <p:txBody>
          <a:bodyPr>
            <a:normAutofit/>
          </a:bodyPr>
          <a:lstStyle/>
          <a:p>
            <a:r>
              <a:rPr lang="en-US" sz="3200" b="1" dirty="0" smtClean="0">
                <a:effectLst>
                  <a:outerShdw blurRad="38100" dist="38100" dir="2700000" algn="tl">
                    <a:srgbClr val="000000">
                      <a:alpha val="43137"/>
                    </a:srgbClr>
                  </a:outerShdw>
                </a:effectLst>
              </a:rPr>
              <a:t>To solve this problem, we need to know more!</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79298" y="1440611"/>
            <a:ext cx="4252823" cy="4960189"/>
          </a:xfrm>
        </p:spPr>
        <p:txBody>
          <a:bodyPr>
            <a:normAutofit/>
          </a:bodyPr>
          <a:lstStyle/>
          <a:p>
            <a:pPr marL="0" indent="0">
              <a:buNone/>
            </a:pPr>
            <a:r>
              <a:rPr lang="en-US" sz="2800" dirty="0" smtClean="0"/>
              <a:t>What is a levee?</a:t>
            </a:r>
          </a:p>
          <a:p>
            <a:pPr marL="0" indent="0">
              <a:buNone/>
            </a:pPr>
            <a:endParaRPr lang="en-US" sz="2800" dirty="0" smtClean="0"/>
          </a:p>
          <a:p>
            <a:pPr marL="0" indent="0">
              <a:buNone/>
            </a:pPr>
            <a:r>
              <a:rPr lang="en-US" sz="2800" dirty="0">
                <a:hlinkClick r:id="rId2"/>
              </a:rPr>
              <a:t>https://</a:t>
            </a:r>
            <a:r>
              <a:rPr lang="en-US" sz="2800" dirty="0" smtClean="0">
                <a:hlinkClick r:id="rId2"/>
              </a:rPr>
              <a:t>youtu.be/ix32QtAeOiI</a:t>
            </a:r>
            <a:r>
              <a:rPr lang="en-US" sz="2800" dirty="0" smtClean="0"/>
              <a:t> </a:t>
            </a:r>
          </a:p>
          <a:p>
            <a:pPr marL="0" indent="0">
              <a:buNone/>
            </a:pPr>
            <a:endParaRPr lang="en-US" sz="2800" dirty="0"/>
          </a:p>
          <a:p>
            <a:pPr marL="0" indent="0">
              <a:buNone/>
            </a:pPr>
            <a:r>
              <a:rPr lang="en-US" sz="2800" dirty="0" smtClean="0"/>
              <a:t>Take some notes in your notebook as you watch!</a:t>
            </a:r>
            <a:endParaRPr lang="en-US" sz="2800" dirty="0"/>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a:off x="7651635" y="2386642"/>
            <a:ext cx="1500994" cy="1177505"/>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248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Turn and Talk</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1" y="2035834"/>
            <a:ext cx="2966499" cy="3875388"/>
          </a:xfrm>
        </p:spPr>
        <p:txBody>
          <a:bodyPr>
            <a:normAutofit/>
          </a:bodyPr>
          <a:lstStyle/>
          <a:p>
            <a:r>
              <a:rPr lang="en-US" sz="2800" dirty="0" smtClean="0"/>
              <a:t>What is a levee?</a:t>
            </a:r>
          </a:p>
          <a:p>
            <a:pPr marL="0" indent="0">
              <a:buNone/>
            </a:pPr>
            <a:endParaRPr lang="en-US" sz="2800" dirty="0" smtClean="0"/>
          </a:p>
        </p:txBody>
      </p:sp>
      <p:pic>
        <p:nvPicPr>
          <p:cNvPr id="2052" name="Picture 4" descr="http://www.clipartkid.com/images/681/lindsay-ong-portfolio-m0vi4x-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5711" y="1515883"/>
            <a:ext cx="603885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274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6501"/>
          </a:xfrm>
        </p:spPr>
        <p:txBody>
          <a:bodyPr/>
          <a:lstStyle/>
          <a:p>
            <a:r>
              <a:rPr lang="en-US" b="1" dirty="0" smtClean="0">
                <a:effectLst>
                  <a:outerShdw blurRad="38100" dist="38100" dir="2700000" algn="tl">
                    <a:srgbClr val="000000">
                      <a:alpha val="43137"/>
                    </a:srgbClr>
                  </a:outerShdw>
                </a:effectLst>
              </a:rPr>
              <a:t>How will we build our levee?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2" y="1362974"/>
            <a:ext cx="8915400" cy="4548248"/>
          </a:xfrm>
        </p:spPr>
        <p:txBody>
          <a:bodyPr>
            <a:normAutofit lnSpcReduction="10000"/>
          </a:bodyPr>
          <a:lstStyle/>
          <a:p>
            <a:r>
              <a:rPr lang="en-US" sz="2000" b="1" dirty="0" smtClean="0"/>
              <a:t>Our Job: </a:t>
            </a:r>
            <a:r>
              <a:rPr lang="en-US" sz="2000" dirty="0" smtClean="0"/>
              <a:t>Design and </a:t>
            </a:r>
            <a:r>
              <a:rPr lang="en-US" sz="2000" dirty="0"/>
              <a:t>build a levee which will prevent rising flood waters from reaching </a:t>
            </a:r>
            <a:r>
              <a:rPr lang="en-US" sz="2000" dirty="0" smtClean="0"/>
              <a:t>the STEM </a:t>
            </a:r>
            <a:r>
              <a:rPr lang="en-US" sz="2000" dirty="0"/>
              <a:t>town. </a:t>
            </a:r>
            <a:endParaRPr lang="en-US" sz="2000" dirty="0" smtClean="0"/>
          </a:p>
          <a:p>
            <a:r>
              <a:rPr lang="en-US" sz="2000" b="1" dirty="0" smtClean="0"/>
              <a:t>Materials our team may use:</a:t>
            </a:r>
          </a:p>
          <a:p>
            <a:pPr lvl="1"/>
            <a:r>
              <a:rPr lang="en-US" sz="2000" dirty="0" smtClean="0"/>
              <a:t>1 plastic bin in which you will build the levee </a:t>
            </a:r>
          </a:p>
          <a:p>
            <a:pPr lvl="1"/>
            <a:r>
              <a:rPr lang="en-US" sz="2000" dirty="0" smtClean="0"/>
              <a:t>Sand </a:t>
            </a:r>
            <a:r>
              <a:rPr lang="en-US" sz="2000" dirty="0"/>
              <a:t>(about 1-2 </a:t>
            </a:r>
            <a:r>
              <a:rPr lang="en-US" sz="2000" dirty="0" smtClean="0"/>
              <a:t>cups)</a:t>
            </a:r>
            <a:endParaRPr lang="en-US" sz="2000" dirty="0"/>
          </a:p>
          <a:p>
            <a:pPr lvl="1"/>
            <a:r>
              <a:rPr lang="en-US" sz="2000" dirty="0" smtClean="0"/>
              <a:t>20 Craft </a:t>
            </a:r>
            <a:r>
              <a:rPr lang="en-US" sz="2000" dirty="0"/>
              <a:t>sticks</a:t>
            </a:r>
          </a:p>
          <a:p>
            <a:pPr lvl="1"/>
            <a:r>
              <a:rPr lang="en-US" sz="2000" dirty="0" smtClean="0"/>
              <a:t>1 Sponge</a:t>
            </a:r>
            <a:endParaRPr lang="en-US" sz="2000" dirty="0"/>
          </a:p>
          <a:p>
            <a:pPr lvl="1"/>
            <a:r>
              <a:rPr lang="en-US" sz="2000" dirty="0" smtClean="0"/>
              <a:t>10 Cotton </a:t>
            </a:r>
            <a:r>
              <a:rPr lang="en-US" sz="2000" dirty="0"/>
              <a:t>balls</a:t>
            </a:r>
          </a:p>
          <a:p>
            <a:pPr lvl="1"/>
            <a:r>
              <a:rPr lang="en-US" sz="2000" dirty="0"/>
              <a:t>Zip-top bags</a:t>
            </a:r>
          </a:p>
          <a:p>
            <a:pPr lvl="1"/>
            <a:r>
              <a:rPr lang="en-US" sz="2000" dirty="0" smtClean="0"/>
              <a:t>Rocks (about 1 cup)</a:t>
            </a:r>
            <a:endParaRPr lang="en-US" sz="2000" dirty="0"/>
          </a:p>
          <a:p>
            <a:pPr lvl="1"/>
            <a:r>
              <a:rPr lang="en-US" sz="2000" dirty="0" smtClean="0"/>
              <a:t>1 foot Duct Tape</a:t>
            </a:r>
            <a:endParaRPr lang="en-US" sz="2000" dirty="0"/>
          </a:p>
          <a:p>
            <a:pPr lvl="1"/>
            <a:endParaRPr lang="en-US" dirty="0"/>
          </a:p>
        </p:txBody>
      </p:sp>
    </p:spTree>
    <p:extLst>
      <p:ext uri="{BB962C8B-B14F-4D97-AF65-F5344CB8AC3E}">
        <p14:creationId xmlns:p14="http://schemas.microsoft.com/office/powerpoint/2010/main" val="3423958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8260"/>
          </a:xfrm>
        </p:spPr>
        <p:txBody>
          <a:bodyPr/>
          <a:lstStyle/>
          <a:p>
            <a:r>
              <a:rPr lang="en-US" b="1" dirty="0" smtClean="0">
                <a:effectLst>
                  <a:outerShdw blurRad="38100" dist="38100" dir="2700000" algn="tl">
                    <a:srgbClr val="000000">
                      <a:alpha val="43137"/>
                    </a:srgbClr>
                  </a:outerShdw>
                </a:effectLst>
              </a:rPr>
              <a:t>Criteria and Constraints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1" y="1380226"/>
            <a:ext cx="9410131" cy="4934310"/>
          </a:xfrm>
        </p:spPr>
        <p:txBody>
          <a:bodyPr>
            <a:noAutofit/>
          </a:bodyPr>
          <a:lstStyle/>
          <a:p>
            <a:pPr marL="0" indent="0">
              <a:buNone/>
            </a:pPr>
            <a:r>
              <a:rPr lang="en-US" b="1" dirty="0">
                <a:solidFill>
                  <a:schemeClr val="tx1"/>
                </a:solidFill>
                <a:latin typeface="+mj-lt"/>
              </a:rPr>
              <a:t>Criteria:</a:t>
            </a:r>
          </a:p>
          <a:p>
            <a:pPr marL="0" indent="0">
              <a:buNone/>
            </a:pPr>
            <a:r>
              <a:rPr lang="en-US" dirty="0"/>
              <a:t>1.  The levee must be contained inside the box</a:t>
            </a:r>
          </a:p>
          <a:p>
            <a:pPr marL="0" indent="0">
              <a:buNone/>
            </a:pPr>
            <a:r>
              <a:rPr lang="en-US" dirty="0"/>
              <a:t>2.  The levee must prevent flood waters from reaching the opposite side of the box</a:t>
            </a:r>
          </a:p>
          <a:p>
            <a:pPr marL="0" indent="0">
              <a:buNone/>
            </a:pPr>
            <a:r>
              <a:rPr lang="en-US" dirty="0"/>
              <a:t>3.  The levee must be constructed from approved materials</a:t>
            </a:r>
          </a:p>
          <a:p>
            <a:pPr marL="0" indent="0">
              <a:buNone/>
            </a:pPr>
            <a:r>
              <a:rPr lang="en-US" dirty="0"/>
              <a:t>4.   Calculate the area and perimeter of the levee.  </a:t>
            </a:r>
          </a:p>
          <a:p>
            <a:pPr marL="0" indent="0">
              <a:buNone/>
            </a:pPr>
            <a:endParaRPr lang="en-US" b="1" i="1" dirty="0" smtClean="0">
              <a:solidFill>
                <a:srgbClr val="0070C0"/>
              </a:solidFill>
              <a:latin typeface="Kristen ITC" panose="03050502040202030202" pitchFamily="66" charset="0"/>
            </a:endParaRPr>
          </a:p>
          <a:p>
            <a:pPr marL="0" indent="0">
              <a:buNone/>
            </a:pPr>
            <a:r>
              <a:rPr lang="en-US" b="1" dirty="0" smtClean="0">
                <a:solidFill>
                  <a:schemeClr val="tx1"/>
                </a:solidFill>
                <a:latin typeface="+mj-lt"/>
              </a:rPr>
              <a:t>Constraints</a:t>
            </a:r>
            <a:r>
              <a:rPr lang="en-US" b="1" dirty="0">
                <a:solidFill>
                  <a:schemeClr val="tx1"/>
                </a:solidFill>
                <a:latin typeface="+mj-lt"/>
              </a:rPr>
              <a:t>:</a:t>
            </a:r>
          </a:p>
          <a:p>
            <a:pPr marL="0" indent="0">
              <a:buNone/>
            </a:pPr>
            <a:r>
              <a:rPr lang="en-US" dirty="0">
                <a:solidFill>
                  <a:prstClr val="black"/>
                </a:solidFill>
              </a:rPr>
              <a:t>Complete the challenge within the time </a:t>
            </a:r>
            <a:r>
              <a:rPr lang="en-US" dirty="0" smtClean="0">
                <a:solidFill>
                  <a:prstClr val="black"/>
                </a:solidFill>
              </a:rPr>
              <a:t>allotted.</a:t>
            </a:r>
          </a:p>
          <a:p>
            <a:pPr marL="0" indent="0">
              <a:buNone/>
            </a:pPr>
            <a:r>
              <a:rPr lang="en-US" dirty="0" smtClean="0">
                <a:solidFill>
                  <a:prstClr val="black"/>
                </a:solidFill>
              </a:rPr>
              <a:t>You </a:t>
            </a:r>
            <a:r>
              <a:rPr lang="en-US" dirty="0">
                <a:solidFill>
                  <a:prstClr val="black"/>
                </a:solidFill>
              </a:rPr>
              <a:t>may only use the materials </a:t>
            </a:r>
            <a:r>
              <a:rPr lang="en-US" dirty="0" smtClean="0">
                <a:solidFill>
                  <a:prstClr val="black"/>
                </a:solidFill>
              </a:rPr>
              <a:t>provided.</a:t>
            </a:r>
          </a:p>
          <a:p>
            <a:pPr marL="457200" lvl="1" indent="0">
              <a:buNone/>
            </a:pPr>
            <a:r>
              <a:rPr lang="en-US" dirty="0" smtClean="0"/>
              <a:t>1 </a:t>
            </a:r>
            <a:r>
              <a:rPr lang="en-US" dirty="0"/>
              <a:t>plastic bin in which you will build the levee </a:t>
            </a:r>
          </a:p>
          <a:p>
            <a:pPr marL="457200" lvl="1" indent="0">
              <a:buNone/>
            </a:pPr>
            <a:r>
              <a:rPr lang="en-US" dirty="0"/>
              <a:t>Sand (about 1-2 cups)</a:t>
            </a:r>
          </a:p>
          <a:p>
            <a:pPr marL="457200" lvl="1" indent="0">
              <a:buNone/>
            </a:pPr>
            <a:r>
              <a:rPr lang="en-US" dirty="0"/>
              <a:t>20 Craft sticks</a:t>
            </a:r>
          </a:p>
          <a:p>
            <a:pPr marL="457200" lvl="1" indent="0">
              <a:buNone/>
            </a:pPr>
            <a:r>
              <a:rPr lang="en-US" dirty="0"/>
              <a:t>1 Sponge</a:t>
            </a:r>
          </a:p>
          <a:p>
            <a:endParaRPr lang="en-US" dirty="0">
              <a:solidFill>
                <a:prstClr val="black"/>
              </a:solidFill>
            </a:endParaRPr>
          </a:p>
          <a:p>
            <a:endParaRPr lang="en-US" sz="2000" dirty="0"/>
          </a:p>
        </p:txBody>
      </p:sp>
      <p:sp>
        <p:nvSpPr>
          <p:cNvPr id="4" name="TextBox 3"/>
          <p:cNvSpPr txBox="1"/>
          <p:nvPr/>
        </p:nvSpPr>
        <p:spPr>
          <a:xfrm>
            <a:off x="7582619" y="4873925"/>
            <a:ext cx="3597215" cy="1846659"/>
          </a:xfrm>
          <a:prstGeom prst="rect">
            <a:avLst/>
          </a:prstGeom>
          <a:noFill/>
        </p:spPr>
        <p:txBody>
          <a:bodyPr wrap="square" rtlCol="0">
            <a:spAutoFit/>
          </a:bodyPr>
          <a:lstStyle/>
          <a:p>
            <a:pPr lvl="1">
              <a:lnSpc>
                <a:spcPct val="150000"/>
              </a:lnSpc>
            </a:pPr>
            <a:r>
              <a:rPr lang="en-US" sz="1600" dirty="0"/>
              <a:t>10 Cotton balls</a:t>
            </a:r>
          </a:p>
          <a:p>
            <a:pPr lvl="1">
              <a:lnSpc>
                <a:spcPct val="150000"/>
              </a:lnSpc>
            </a:pPr>
            <a:r>
              <a:rPr lang="en-US" sz="1600" dirty="0"/>
              <a:t>Zip-top bags</a:t>
            </a:r>
          </a:p>
          <a:p>
            <a:pPr lvl="1">
              <a:lnSpc>
                <a:spcPct val="150000"/>
              </a:lnSpc>
            </a:pPr>
            <a:r>
              <a:rPr lang="en-US" sz="1600" dirty="0"/>
              <a:t>Rocks (about 1 cup)</a:t>
            </a:r>
          </a:p>
          <a:p>
            <a:pPr lvl="1">
              <a:lnSpc>
                <a:spcPct val="150000"/>
              </a:lnSpc>
            </a:pPr>
            <a:r>
              <a:rPr lang="en-US" sz="1600" dirty="0"/>
              <a:t>2 feet Duct Tape</a:t>
            </a:r>
          </a:p>
          <a:p>
            <a:endParaRPr lang="en-US" dirty="0"/>
          </a:p>
        </p:txBody>
      </p:sp>
      <p:sp>
        <p:nvSpPr>
          <p:cNvPr id="5" name="Rectangle 4"/>
          <p:cNvSpPr/>
          <p:nvPr/>
        </p:nvSpPr>
        <p:spPr>
          <a:xfrm>
            <a:off x="2898475" y="4951562"/>
            <a:ext cx="7936302" cy="150099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6512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open composition notebook"/>
          <p:cNvSpPr>
            <a:spLocks noChangeAspect="1" noChangeArrowheads="1"/>
          </p:cNvSpPr>
          <p:nvPr/>
        </p:nvSpPr>
        <p:spPr bwMode="auto">
          <a:xfrm>
            <a:off x="776377" y="4385033"/>
            <a:ext cx="7053762" cy="70537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ecx.images-amazon.com/images/I/71eWy4QvyOL._SL15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521" y="-86264"/>
            <a:ext cx="10455214" cy="70537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6242" y="500332"/>
            <a:ext cx="3433313" cy="369332"/>
          </a:xfrm>
          <a:prstGeom prst="rect">
            <a:avLst/>
          </a:prstGeom>
          <a:noFill/>
        </p:spPr>
        <p:txBody>
          <a:bodyPr wrap="square" rtlCol="0">
            <a:spAutoFit/>
          </a:bodyPr>
          <a:lstStyle/>
          <a:p>
            <a:r>
              <a:rPr lang="en-US" dirty="0" smtClean="0"/>
              <a:t>STEM Day Challenge: 9/1/17</a:t>
            </a:r>
            <a:endParaRPr lang="en-US" dirty="0"/>
          </a:p>
        </p:txBody>
      </p:sp>
      <p:sp>
        <p:nvSpPr>
          <p:cNvPr id="6" name="TextBox 5"/>
          <p:cNvSpPr txBox="1"/>
          <p:nvPr/>
        </p:nvSpPr>
        <p:spPr>
          <a:xfrm>
            <a:off x="6685472" y="1233578"/>
            <a:ext cx="3674852" cy="1477328"/>
          </a:xfrm>
          <a:prstGeom prst="rect">
            <a:avLst/>
          </a:prstGeom>
          <a:noFill/>
        </p:spPr>
        <p:txBody>
          <a:bodyPr wrap="square" rtlCol="0">
            <a:spAutoFit/>
          </a:bodyPr>
          <a:lstStyle/>
          <a:p>
            <a:r>
              <a:rPr lang="en-US" dirty="0" smtClean="0"/>
              <a:t>Sketch your thoughts about how you will design a levee using the available materials. Label your sketch.</a:t>
            </a:r>
            <a:endParaRPr lang="en-US" dirty="0">
              <a:solidFill>
                <a:srgbClr val="C00000"/>
              </a:solidFill>
            </a:endParaRPr>
          </a:p>
          <a:p>
            <a:endParaRPr lang="en-US" dirty="0"/>
          </a:p>
        </p:txBody>
      </p:sp>
      <p:sp>
        <p:nvSpPr>
          <p:cNvPr id="2" name="Rectangle 1"/>
          <p:cNvSpPr/>
          <p:nvPr/>
        </p:nvSpPr>
        <p:spPr>
          <a:xfrm>
            <a:off x="1992701" y="778360"/>
            <a:ext cx="3856007" cy="5324535"/>
          </a:xfrm>
          <a:prstGeom prst="rect">
            <a:avLst/>
          </a:prstGeom>
        </p:spPr>
        <p:txBody>
          <a:bodyPr wrap="square">
            <a:spAutoFit/>
          </a:bodyPr>
          <a:lstStyle/>
          <a:p>
            <a:r>
              <a:rPr lang="en-US" sz="2000" b="1" dirty="0">
                <a:solidFill>
                  <a:srgbClr val="C00000"/>
                </a:solidFill>
              </a:rPr>
              <a:t>Materials </a:t>
            </a:r>
            <a:r>
              <a:rPr lang="en-US" sz="2000" b="1" dirty="0" smtClean="0">
                <a:solidFill>
                  <a:srgbClr val="C00000"/>
                </a:solidFill>
              </a:rPr>
              <a:t>your </a:t>
            </a:r>
            <a:r>
              <a:rPr lang="en-US" sz="2000" b="1" dirty="0">
                <a:solidFill>
                  <a:srgbClr val="C00000"/>
                </a:solidFill>
              </a:rPr>
              <a:t>team may use:</a:t>
            </a:r>
          </a:p>
          <a:p>
            <a:pPr marL="800100" lvl="1" indent="-342900">
              <a:buFont typeface="Arial" panose="020B0604020202020204" pitchFamily="34" charset="0"/>
              <a:buChar char="•"/>
            </a:pPr>
            <a:r>
              <a:rPr lang="en-US" sz="2000" dirty="0">
                <a:solidFill>
                  <a:srgbClr val="C00000"/>
                </a:solidFill>
              </a:rPr>
              <a:t>1 plastic bin in which you will build the </a:t>
            </a:r>
            <a:r>
              <a:rPr lang="en-US" sz="2000" dirty="0" smtClean="0">
                <a:solidFill>
                  <a:srgbClr val="C00000"/>
                </a:solidFill>
              </a:rPr>
              <a:t>levee</a:t>
            </a:r>
            <a:br>
              <a:rPr lang="en-US" sz="2000" dirty="0" smtClean="0">
                <a:solidFill>
                  <a:srgbClr val="C00000"/>
                </a:solidFill>
              </a:rPr>
            </a:br>
            <a:r>
              <a:rPr lang="en-US" sz="2000" dirty="0" smtClean="0">
                <a:solidFill>
                  <a:srgbClr val="C00000"/>
                </a:solidFill>
              </a:rPr>
              <a:t> </a:t>
            </a: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Sand (about 1-2 cups</a:t>
            </a:r>
            <a:r>
              <a:rPr lang="en-US" sz="2000" dirty="0" smtClean="0">
                <a:solidFill>
                  <a:srgbClr val="C00000"/>
                </a:solidFill>
              </a:rPr>
              <a:t>)</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20 Craft </a:t>
            </a:r>
            <a:r>
              <a:rPr lang="en-US" sz="2000" dirty="0" smtClean="0">
                <a:solidFill>
                  <a:srgbClr val="C00000"/>
                </a:solidFill>
              </a:rPr>
              <a:t>sticks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 </a:t>
            </a:r>
            <a:r>
              <a:rPr lang="en-US" sz="2000" dirty="0" smtClean="0">
                <a:solidFill>
                  <a:srgbClr val="C00000"/>
                </a:solidFill>
              </a:rPr>
              <a:t>Sponge</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10 Cotton </a:t>
            </a:r>
            <a:r>
              <a:rPr lang="en-US" sz="2000" dirty="0" smtClean="0">
                <a:solidFill>
                  <a:srgbClr val="C00000"/>
                </a:solidFill>
              </a:rPr>
              <a:t>balls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Zip-top </a:t>
            </a:r>
            <a:r>
              <a:rPr lang="en-US" sz="2000" dirty="0" smtClean="0">
                <a:solidFill>
                  <a:srgbClr val="C00000"/>
                </a:solidFill>
              </a:rPr>
              <a:t>bags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Rocks (about 1 cup</a:t>
            </a:r>
            <a:r>
              <a:rPr lang="en-US" sz="2000" dirty="0" smtClean="0">
                <a:solidFill>
                  <a:srgbClr val="C00000"/>
                </a:solidFill>
              </a:rPr>
              <a:t>)</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 foot Duct Tape</a:t>
            </a:r>
          </a:p>
        </p:txBody>
      </p:sp>
    </p:spTree>
    <p:extLst>
      <p:ext uri="{BB962C8B-B14F-4D97-AF65-F5344CB8AC3E}">
        <p14:creationId xmlns:p14="http://schemas.microsoft.com/office/powerpoint/2010/main" val="507825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else do I need to know?</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2" y="2090468"/>
            <a:ext cx="4681240" cy="3777622"/>
          </a:xfrm>
        </p:spPr>
        <p:txBody>
          <a:bodyPr/>
          <a:lstStyle/>
          <a:p>
            <a:pPr marL="0" indent="0">
              <a:buNone/>
            </a:pPr>
            <a:r>
              <a:rPr lang="en-US" sz="2800" dirty="0" smtClean="0"/>
              <a:t>What causes levees to fail?</a:t>
            </a:r>
          </a:p>
          <a:p>
            <a:pPr marL="0" indent="0">
              <a:buNone/>
            </a:pPr>
            <a:r>
              <a:rPr lang="en-US" sz="2800" dirty="0">
                <a:hlinkClick r:id="rId2"/>
              </a:rPr>
              <a:t>https://</a:t>
            </a:r>
            <a:r>
              <a:rPr lang="en-US" sz="2800" dirty="0" smtClean="0">
                <a:hlinkClick r:id="rId2"/>
              </a:rPr>
              <a:t>youtu.be/A1IxIKLV68E</a:t>
            </a:r>
            <a:r>
              <a:rPr lang="en-US" sz="2800" dirty="0" smtClean="0"/>
              <a:t> </a:t>
            </a:r>
          </a:p>
          <a:p>
            <a:pPr marL="0" indent="0">
              <a:buNone/>
            </a:pPr>
            <a:endParaRPr lang="en-US" sz="2800" dirty="0"/>
          </a:p>
          <a:p>
            <a:pPr marL="0" indent="0">
              <a:buNone/>
            </a:pPr>
            <a:r>
              <a:rPr lang="en-US" sz="2800" dirty="0" smtClean="0"/>
              <a:t>Take </a:t>
            </a:r>
            <a:r>
              <a:rPr lang="en-US" sz="2800" dirty="0"/>
              <a:t>some notes in your notebook as you watch!</a:t>
            </a:r>
          </a:p>
          <a:p>
            <a:pPr marL="0" indent="0">
              <a:buNone/>
            </a:pPr>
            <a:endParaRPr lang="en-US" dirty="0"/>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a:off x="7651635" y="2386642"/>
            <a:ext cx="1500994" cy="1177505"/>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332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Turn and Talk</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1" y="2035834"/>
            <a:ext cx="2966499" cy="3875388"/>
          </a:xfrm>
        </p:spPr>
        <p:txBody>
          <a:bodyPr>
            <a:normAutofit/>
          </a:bodyPr>
          <a:lstStyle/>
          <a:p>
            <a:r>
              <a:rPr lang="en-US" sz="2800" dirty="0" smtClean="0"/>
              <a:t>What causes levees to fail?</a:t>
            </a:r>
          </a:p>
          <a:p>
            <a:r>
              <a:rPr lang="en-US" sz="2800" dirty="0" smtClean="0"/>
              <a:t>How does that impact our levee design plan?</a:t>
            </a:r>
          </a:p>
          <a:p>
            <a:pPr marL="0" indent="0">
              <a:buNone/>
            </a:pPr>
            <a:endParaRPr lang="en-US" sz="2800" dirty="0" smtClean="0"/>
          </a:p>
        </p:txBody>
      </p:sp>
      <p:pic>
        <p:nvPicPr>
          <p:cNvPr id="2052" name="Picture 4" descr="http://www.clipartkid.com/images/681/lindsay-ong-portfolio-m0vi4x-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5711" y="1515883"/>
            <a:ext cx="603885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483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open composition notebook"/>
          <p:cNvSpPr>
            <a:spLocks noChangeAspect="1" noChangeArrowheads="1"/>
          </p:cNvSpPr>
          <p:nvPr/>
        </p:nvSpPr>
        <p:spPr bwMode="auto">
          <a:xfrm>
            <a:off x="776377" y="4385033"/>
            <a:ext cx="7053762" cy="70537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ecx.images-amazon.com/images/I/71eWy4QvyOL._SL15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521" y="-86264"/>
            <a:ext cx="10455214" cy="70537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6242" y="500332"/>
            <a:ext cx="3433313" cy="369332"/>
          </a:xfrm>
          <a:prstGeom prst="rect">
            <a:avLst/>
          </a:prstGeom>
          <a:noFill/>
        </p:spPr>
        <p:txBody>
          <a:bodyPr wrap="square" rtlCol="0">
            <a:spAutoFit/>
          </a:bodyPr>
          <a:lstStyle/>
          <a:p>
            <a:r>
              <a:rPr lang="en-US" dirty="0" smtClean="0"/>
              <a:t>STEM Day Challenge: 9/1/17</a:t>
            </a:r>
            <a:endParaRPr lang="en-US" dirty="0"/>
          </a:p>
        </p:txBody>
      </p:sp>
      <p:sp>
        <p:nvSpPr>
          <p:cNvPr id="6" name="TextBox 5"/>
          <p:cNvSpPr txBox="1"/>
          <p:nvPr/>
        </p:nvSpPr>
        <p:spPr>
          <a:xfrm>
            <a:off x="6685472" y="1233578"/>
            <a:ext cx="3674852" cy="1754326"/>
          </a:xfrm>
          <a:prstGeom prst="rect">
            <a:avLst/>
          </a:prstGeom>
          <a:noFill/>
        </p:spPr>
        <p:txBody>
          <a:bodyPr wrap="square" rtlCol="0">
            <a:spAutoFit/>
          </a:bodyPr>
          <a:lstStyle/>
          <a:p>
            <a:r>
              <a:rPr lang="en-US" dirty="0" smtClean="0"/>
              <a:t>Now that you know more about what causes levees to fail, what adjustments need to be made to your original sketch? </a:t>
            </a:r>
            <a:endParaRPr lang="en-US" dirty="0">
              <a:solidFill>
                <a:srgbClr val="C00000"/>
              </a:solidFill>
            </a:endParaRPr>
          </a:p>
          <a:p>
            <a:endParaRPr lang="en-US" dirty="0"/>
          </a:p>
        </p:txBody>
      </p:sp>
      <p:sp>
        <p:nvSpPr>
          <p:cNvPr id="2" name="Rectangle 1"/>
          <p:cNvSpPr/>
          <p:nvPr/>
        </p:nvSpPr>
        <p:spPr>
          <a:xfrm>
            <a:off x="1992701" y="778360"/>
            <a:ext cx="3856007" cy="5324535"/>
          </a:xfrm>
          <a:prstGeom prst="rect">
            <a:avLst/>
          </a:prstGeom>
        </p:spPr>
        <p:txBody>
          <a:bodyPr wrap="square">
            <a:spAutoFit/>
          </a:bodyPr>
          <a:lstStyle/>
          <a:p>
            <a:r>
              <a:rPr lang="en-US" sz="2000" b="1" dirty="0">
                <a:solidFill>
                  <a:srgbClr val="C00000"/>
                </a:solidFill>
              </a:rPr>
              <a:t>Materials </a:t>
            </a:r>
            <a:r>
              <a:rPr lang="en-US" sz="2000" b="1" dirty="0" smtClean="0">
                <a:solidFill>
                  <a:srgbClr val="C00000"/>
                </a:solidFill>
              </a:rPr>
              <a:t>your </a:t>
            </a:r>
            <a:r>
              <a:rPr lang="en-US" sz="2000" b="1" dirty="0">
                <a:solidFill>
                  <a:srgbClr val="C00000"/>
                </a:solidFill>
              </a:rPr>
              <a:t>team may use:</a:t>
            </a:r>
          </a:p>
          <a:p>
            <a:pPr marL="800100" lvl="1" indent="-342900">
              <a:buFont typeface="Arial" panose="020B0604020202020204" pitchFamily="34" charset="0"/>
              <a:buChar char="•"/>
            </a:pPr>
            <a:r>
              <a:rPr lang="en-US" sz="2000" dirty="0">
                <a:solidFill>
                  <a:srgbClr val="C00000"/>
                </a:solidFill>
              </a:rPr>
              <a:t>1 plastic bin in which you will build the </a:t>
            </a:r>
            <a:r>
              <a:rPr lang="en-US" sz="2000" dirty="0" smtClean="0">
                <a:solidFill>
                  <a:srgbClr val="C00000"/>
                </a:solidFill>
              </a:rPr>
              <a:t>levee</a:t>
            </a:r>
            <a:br>
              <a:rPr lang="en-US" sz="2000" dirty="0" smtClean="0">
                <a:solidFill>
                  <a:srgbClr val="C00000"/>
                </a:solidFill>
              </a:rPr>
            </a:br>
            <a:r>
              <a:rPr lang="en-US" sz="2000" dirty="0" smtClean="0">
                <a:solidFill>
                  <a:srgbClr val="C00000"/>
                </a:solidFill>
              </a:rPr>
              <a:t> </a:t>
            </a: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Sand (about 1-2 cups</a:t>
            </a:r>
            <a:r>
              <a:rPr lang="en-US" sz="2000" dirty="0" smtClean="0">
                <a:solidFill>
                  <a:srgbClr val="C00000"/>
                </a:solidFill>
              </a:rPr>
              <a:t>)</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20 Craft </a:t>
            </a:r>
            <a:r>
              <a:rPr lang="en-US" sz="2000" dirty="0" smtClean="0">
                <a:solidFill>
                  <a:srgbClr val="C00000"/>
                </a:solidFill>
              </a:rPr>
              <a:t>sticks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 </a:t>
            </a:r>
            <a:r>
              <a:rPr lang="en-US" sz="2000" dirty="0" smtClean="0">
                <a:solidFill>
                  <a:srgbClr val="C00000"/>
                </a:solidFill>
              </a:rPr>
              <a:t>Sponge</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10 Cotton </a:t>
            </a:r>
            <a:r>
              <a:rPr lang="en-US" sz="2000" dirty="0" smtClean="0">
                <a:solidFill>
                  <a:srgbClr val="C00000"/>
                </a:solidFill>
              </a:rPr>
              <a:t>balls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Zip-top </a:t>
            </a:r>
            <a:r>
              <a:rPr lang="en-US" sz="2000" dirty="0" smtClean="0">
                <a:solidFill>
                  <a:srgbClr val="C00000"/>
                </a:solidFill>
              </a:rPr>
              <a:t>bags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Rocks (about 1 cup</a:t>
            </a:r>
            <a:r>
              <a:rPr lang="en-US" sz="2000" dirty="0" smtClean="0">
                <a:solidFill>
                  <a:srgbClr val="C00000"/>
                </a:solidFill>
              </a:rPr>
              <a:t>)</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 foot Duct Tape</a:t>
            </a:r>
          </a:p>
        </p:txBody>
      </p:sp>
    </p:spTree>
    <p:extLst>
      <p:ext uri="{BB962C8B-B14F-4D97-AF65-F5344CB8AC3E}">
        <p14:creationId xmlns:p14="http://schemas.microsoft.com/office/powerpoint/2010/main" val="272564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Materials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2" y="1802921"/>
            <a:ext cx="8915400" cy="4108301"/>
          </a:xfrm>
        </p:spPr>
        <p:txBody>
          <a:bodyPr>
            <a:normAutofit/>
          </a:bodyPr>
          <a:lstStyle/>
          <a:p>
            <a:r>
              <a:rPr lang="en-US" sz="2800" dirty="0" smtClean="0"/>
              <a:t>All materials are provided for the STEM challenge</a:t>
            </a:r>
            <a:br>
              <a:rPr lang="en-US" sz="2800" dirty="0" smtClean="0"/>
            </a:br>
            <a:endParaRPr lang="en-US" sz="2800" dirty="0" smtClean="0"/>
          </a:p>
          <a:p>
            <a:r>
              <a:rPr lang="en-US" sz="2800" dirty="0" smtClean="0"/>
              <a:t>Please return ALL materials that could be reused.</a:t>
            </a:r>
            <a:br>
              <a:rPr lang="en-US" sz="2800" dirty="0" smtClean="0"/>
            </a:br>
            <a:endParaRPr lang="en-US" sz="2800" dirty="0" smtClean="0"/>
          </a:p>
          <a:p>
            <a:r>
              <a:rPr lang="en-US" sz="2800" dirty="0" smtClean="0"/>
              <a:t>Students record in science notebooks – No copies needed</a:t>
            </a:r>
            <a:endParaRPr lang="en-US" sz="2800" dirty="0"/>
          </a:p>
        </p:txBody>
      </p:sp>
      <p:sp>
        <p:nvSpPr>
          <p:cNvPr id="4" name="TextBox 3"/>
          <p:cNvSpPr txBox="1"/>
          <p:nvPr/>
        </p:nvSpPr>
        <p:spPr>
          <a:xfrm>
            <a:off x="8044873" y="230909"/>
            <a:ext cx="3629891" cy="584775"/>
          </a:xfrm>
          <a:prstGeom prst="rect">
            <a:avLst/>
          </a:prstGeom>
          <a:noFill/>
        </p:spPr>
        <p:txBody>
          <a:bodyPr wrap="square" rtlCol="0">
            <a:spAutoFit/>
          </a:bodyPr>
          <a:lstStyle/>
          <a:p>
            <a:pPr algn="r"/>
            <a:r>
              <a:rPr lang="en-US" sz="3200" dirty="0" smtClean="0">
                <a:solidFill>
                  <a:srgbClr val="FF0000"/>
                </a:solidFill>
              </a:rPr>
              <a:t>For teachers only</a:t>
            </a:r>
            <a:endParaRPr lang="en-US" sz="3200" dirty="0">
              <a:solidFill>
                <a:srgbClr val="FF0000"/>
              </a:solidFill>
            </a:endParaRPr>
          </a:p>
        </p:txBody>
      </p:sp>
    </p:spTree>
    <p:extLst>
      <p:ext uri="{BB962C8B-B14F-4D97-AF65-F5344CB8AC3E}">
        <p14:creationId xmlns:p14="http://schemas.microsoft.com/office/powerpoint/2010/main" val="296611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effectLst>
                  <a:outerShdw blurRad="38100" dist="38100" dir="2700000" algn="tl">
                    <a:srgbClr val="000000">
                      <a:alpha val="43137"/>
                    </a:srgbClr>
                  </a:outerShdw>
                </a:effectLst>
              </a:rPr>
              <a:t>Team Time</a:t>
            </a:r>
            <a:r>
              <a:rPr lang="en-US" dirty="0" smtClean="0"/>
              <a:t>	</a:t>
            </a:r>
            <a:endParaRPr lang="en-US" dirty="0"/>
          </a:p>
        </p:txBody>
      </p:sp>
      <p:sp>
        <p:nvSpPr>
          <p:cNvPr id="5" name="Content Placeholder 4"/>
          <p:cNvSpPr>
            <a:spLocks noGrp="1"/>
          </p:cNvSpPr>
          <p:nvPr>
            <p:ph sz="half" idx="1"/>
          </p:nvPr>
        </p:nvSpPr>
        <p:spPr>
          <a:xfrm>
            <a:off x="2589211" y="1492370"/>
            <a:ext cx="8915399" cy="4942936"/>
          </a:xfrm>
        </p:spPr>
        <p:txBody>
          <a:bodyPr>
            <a:normAutofit fontScale="92500" lnSpcReduction="20000"/>
          </a:bodyPr>
          <a:lstStyle/>
          <a:p>
            <a:r>
              <a:rPr lang="en-US" sz="2400" b="1" dirty="0" smtClean="0"/>
              <a:t>Challenge Captain</a:t>
            </a:r>
          </a:p>
          <a:p>
            <a:pPr marL="457200" lvl="1" indent="0">
              <a:lnSpc>
                <a:spcPct val="110000"/>
              </a:lnSpc>
              <a:buNone/>
            </a:pPr>
            <a:r>
              <a:rPr lang="en-US" sz="2200" dirty="0" smtClean="0"/>
              <a:t>Makes sure everyone’s voice is heard in group discussions</a:t>
            </a:r>
          </a:p>
          <a:p>
            <a:pPr marL="457200" lvl="1" indent="0">
              <a:lnSpc>
                <a:spcPct val="110000"/>
              </a:lnSpc>
              <a:buNone/>
            </a:pPr>
            <a:r>
              <a:rPr lang="en-US" sz="2200" dirty="0" smtClean="0"/>
              <a:t>Makes final decisions as needed</a:t>
            </a:r>
          </a:p>
          <a:p>
            <a:r>
              <a:rPr lang="en-US" sz="2400" b="1" dirty="0" smtClean="0"/>
              <a:t>Chief Architect </a:t>
            </a:r>
          </a:p>
          <a:p>
            <a:pPr marL="0" indent="0">
              <a:buNone/>
            </a:pPr>
            <a:r>
              <a:rPr lang="en-US" sz="2400" dirty="0"/>
              <a:t>	</a:t>
            </a:r>
            <a:r>
              <a:rPr lang="en-US" sz="2200" dirty="0" smtClean="0"/>
              <a:t>Makes sure everyone plays a role in building the prototype</a:t>
            </a:r>
          </a:p>
          <a:p>
            <a:r>
              <a:rPr lang="en-US" sz="2400" b="1" dirty="0" smtClean="0"/>
              <a:t>Materials Master</a:t>
            </a:r>
          </a:p>
          <a:p>
            <a:pPr marL="0" indent="0">
              <a:buNone/>
            </a:pPr>
            <a:r>
              <a:rPr lang="en-US" sz="2400" dirty="0"/>
              <a:t>	</a:t>
            </a:r>
            <a:r>
              <a:rPr lang="en-US" sz="2200" dirty="0" smtClean="0"/>
              <a:t>Collects and returns all materials</a:t>
            </a:r>
            <a:endParaRPr lang="en-US" sz="2400" dirty="0" smtClean="0"/>
          </a:p>
          <a:p>
            <a:r>
              <a:rPr lang="en-US" sz="2400" b="1" dirty="0" smtClean="0"/>
              <a:t>Testing Coordinator</a:t>
            </a:r>
          </a:p>
          <a:p>
            <a:pPr marL="0" indent="0">
              <a:buNone/>
            </a:pPr>
            <a:r>
              <a:rPr lang="en-US" sz="2400" dirty="0"/>
              <a:t>	</a:t>
            </a:r>
            <a:r>
              <a:rPr lang="en-US" sz="2400" dirty="0" smtClean="0"/>
              <a:t>Responsible for testing the prototype when it is time</a:t>
            </a:r>
          </a:p>
          <a:p>
            <a:r>
              <a:rPr lang="en-US" sz="2400" b="1" dirty="0" smtClean="0"/>
              <a:t>Rapid Reporter </a:t>
            </a:r>
          </a:p>
          <a:p>
            <a:pPr marL="0" indent="0">
              <a:buNone/>
            </a:pPr>
            <a:r>
              <a:rPr lang="en-US" sz="2400" dirty="0"/>
              <a:t>	</a:t>
            </a:r>
            <a:r>
              <a:rPr lang="en-US" sz="2400" dirty="0" smtClean="0"/>
              <a:t>Speaks for the team when presenting the design to the class</a:t>
            </a:r>
            <a:br>
              <a:rPr lang="en-US" sz="2400" dirty="0" smtClean="0"/>
            </a:br>
            <a:r>
              <a:rPr lang="en-US" sz="2400" dirty="0" smtClean="0"/>
              <a:t>     or answering visitors’ questions</a:t>
            </a:r>
            <a:endParaRPr lang="en-US" sz="2400" dirty="0"/>
          </a:p>
        </p:txBody>
      </p:sp>
      <p:sp>
        <p:nvSpPr>
          <p:cNvPr id="3" name="Down Ribbon 2"/>
          <p:cNvSpPr/>
          <p:nvPr/>
        </p:nvSpPr>
        <p:spPr>
          <a:xfrm>
            <a:off x="6952891" y="501837"/>
            <a:ext cx="4666890" cy="1112807"/>
          </a:xfrm>
          <a:prstGeom prst="ribbon">
            <a:avLst>
              <a:gd name="adj1" fmla="val 16667"/>
              <a:gd name="adj2" fmla="val 671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720998" y="597808"/>
            <a:ext cx="3225563" cy="1077218"/>
          </a:xfrm>
          <a:prstGeom prst="rect">
            <a:avLst/>
          </a:prstGeom>
          <a:noFill/>
        </p:spPr>
        <p:txBody>
          <a:bodyPr wrap="none" lIns="91440" tIns="45720" rIns="91440" bIns="45720">
            <a:spAutoFit/>
          </a:bodyPr>
          <a:lstStyle/>
          <a:p>
            <a:pPr algn="ctr"/>
            <a:r>
              <a:rPr lang="en-US"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Assign roles to </a:t>
            </a:r>
            <a:br>
              <a:rPr lang="en-US"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br>
            <a:r>
              <a:rPr lang="en-US"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team members</a:t>
            </a:r>
            <a:endParaRPr lang="en-US"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8494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&amp; Plan: Collaborate</a:t>
            </a:r>
            <a:endParaRPr lang="en-US" dirty="0"/>
          </a:p>
        </p:txBody>
      </p:sp>
      <p:sp>
        <p:nvSpPr>
          <p:cNvPr id="3" name="Content Placeholder 2"/>
          <p:cNvSpPr>
            <a:spLocks noGrp="1"/>
          </p:cNvSpPr>
          <p:nvPr>
            <p:ph sz="half" idx="1"/>
          </p:nvPr>
        </p:nvSpPr>
        <p:spPr>
          <a:xfrm>
            <a:off x="2592924" y="1699404"/>
            <a:ext cx="4313864" cy="4586065"/>
          </a:xfrm>
        </p:spPr>
        <p:txBody>
          <a:bodyPr>
            <a:normAutofit/>
          </a:bodyPr>
          <a:lstStyle/>
          <a:p>
            <a:r>
              <a:rPr lang="en-US" sz="2800" dirty="0" smtClean="0"/>
              <a:t>Each member of your team should share their ideas</a:t>
            </a:r>
          </a:p>
          <a:p>
            <a:pPr marL="0" indent="0">
              <a:buNone/>
            </a:pPr>
            <a:endParaRPr lang="en-US" sz="2800" dirty="0" smtClean="0"/>
          </a:p>
          <a:p>
            <a:r>
              <a:rPr lang="en-US" sz="2800" dirty="0" smtClean="0"/>
              <a:t>Choose or combine the BEST ideas that you think will be the MOST successful</a:t>
            </a:r>
          </a:p>
        </p:txBody>
      </p:sp>
      <p:pic>
        <p:nvPicPr>
          <p:cNvPr id="6" name="Picture 5"/>
          <p:cNvPicPr>
            <a:picLocks noChangeAspect="1"/>
          </p:cNvPicPr>
          <p:nvPr/>
        </p:nvPicPr>
        <p:blipFill>
          <a:blip r:embed="rId2">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7" name="12-Point Star 6"/>
          <p:cNvSpPr/>
          <p:nvPr/>
        </p:nvSpPr>
        <p:spPr>
          <a:xfrm>
            <a:off x="9937635" y="1759789"/>
            <a:ext cx="1500994" cy="1263768"/>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0642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open composition notebook"/>
          <p:cNvSpPr>
            <a:spLocks noChangeAspect="1" noChangeArrowheads="1"/>
          </p:cNvSpPr>
          <p:nvPr/>
        </p:nvSpPr>
        <p:spPr bwMode="auto">
          <a:xfrm>
            <a:off x="776377" y="4385033"/>
            <a:ext cx="7053762" cy="70537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ecx.images-amazon.com/images/I/71eWy4QvyOL._SL15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521" y="-86264"/>
            <a:ext cx="10455214" cy="70537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6242" y="500332"/>
            <a:ext cx="3433313" cy="369332"/>
          </a:xfrm>
          <a:prstGeom prst="rect">
            <a:avLst/>
          </a:prstGeom>
          <a:noFill/>
        </p:spPr>
        <p:txBody>
          <a:bodyPr wrap="square" rtlCol="0">
            <a:spAutoFit/>
          </a:bodyPr>
          <a:lstStyle/>
          <a:p>
            <a:r>
              <a:rPr lang="en-US" dirty="0" smtClean="0"/>
              <a:t>STEM Day Challenge: 9/1/17</a:t>
            </a:r>
            <a:endParaRPr lang="en-US" dirty="0"/>
          </a:p>
        </p:txBody>
      </p:sp>
      <p:sp>
        <p:nvSpPr>
          <p:cNvPr id="6" name="TextBox 5"/>
          <p:cNvSpPr txBox="1"/>
          <p:nvPr/>
        </p:nvSpPr>
        <p:spPr>
          <a:xfrm>
            <a:off x="6685472" y="1250830"/>
            <a:ext cx="3674852" cy="4247317"/>
          </a:xfrm>
          <a:prstGeom prst="rect">
            <a:avLst/>
          </a:prstGeom>
          <a:noFill/>
        </p:spPr>
        <p:txBody>
          <a:bodyPr wrap="square" rtlCol="0">
            <a:spAutoFit/>
          </a:bodyPr>
          <a:lstStyle/>
          <a:p>
            <a:r>
              <a:rPr lang="en-US" dirty="0" smtClean="0"/>
              <a:t>1. Now that your team has decided on a team design, each member of the team should </a:t>
            </a:r>
            <a:r>
              <a:rPr lang="en-US" b="1" dirty="0" smtClean="0"/>
              <a:t>draw a sketch and label each part</a:t>
            </a:r>
            <a:r>
              <a:rPr lang="en-US" dirty="0" smtClean="0"/>
              <a:t>.</a:t>
            </a:r>
          </a:p>
          <a:p>
            <a:endParaRPr lang="en-US" dirty="0" smtClean="0"/>
          </a:p>
          <a:p>
            <a:endParaRPr lang="en-US" dirty="0"/>
          </a:p>
          <a:p>
            <a:endParaRPr lang="en-US" dirty="0"/>
          </a:p>
          <a:p>
            <a:r>
              <a:rPr lang="en-US" dirty="0" smtClean="0"/>
              <a:t>2. Make an exact </a:t>
            </a:r>
            <a:r>
              <a:rPr lang="en-US" b="1" dirty="0" smtClean="0"/>
              <a:t>list of the materials you will need</a:t>
            </a:r>
            <a:r>
              <a:rPr lang="en-US" dirty="0" smtClean="0"/>
              <a:t> for this design, and get it approved by your teacher.</a:t>
            </a:r>
          </a:p>
          <a:p>
            <a:endParaRPr lang="en-US" dirty="0">
              <a:solidFill>
                <a:srgbClr val="C00000"/>
              </a:solidFill>
            </a:endParaRPr>
          </a:p>
          <a:p>
            <a:endParaRPr lang="en-US" dirty="0">
              <a:solidFill>
                <a:srgbClr val="C00000"/>
              </a:solidFill>
            </a:endParaRPr>
          </a:p>
          <a:p>
            <a:endParaRPr lang="en-US" dirty="0"/>
          </a:p>
        </p:txBody>
      </p:sp>
      <p:sp>
        <p:nvSpPr>
          <p:cNvPr id="2" name="Rectangle 1"/>
          <p:cNvSpPr/>
          <p:nvPr/>
        </p:nvSpPr>
        <p:spPr>
          <a:xfrm>
            <a:off x="1992701" y="778360"/>
            <a:ext cx="3856007" cy="5324535"/>
          </a:xfrm>
          <a:prstGeom prst="rect">
            <a:avLst/>
          </a:prstGeom>
        </p:spPr>
        <p:txBody>
          <a:bodyPr wrap="square">
            <a:spAutoFit/>
          </a:bodyPr>
          <a:lstStyle/>
          <a:p>
            <a:r>
              <a:rPr lang="en-US" sz="2000" b="1" dirty="0">
                <a:solidFill>
                  <a:srgbClr val="C00000"/>
                </a:solidFill>
              </a:rPr>
              <a:t>Materials </a:t>
            </a:r>
            <a:r>
              <a:rPr lang="en-US" sz="2000" b="1" dirty="0" smtClean="0">
                <a:solidFill>
                  <a:srgbClr val="C00000"/>
                </a:solidFill>
              </a:rPr>
              <a:t>your </a:t>
            </a:r>
            <a:r>
              <a:rPr lang="en-US" sz="2000" b="1" dirty="0">
                <a:solidFill>
                  <a:srgbClr val="C00000"/>
                </a:solidFill>
              </a:rPr>
              <a:t>team may use:</a:t>
            </a:r>
          </a:p>
          <a:p>
            <a:pPr marL="800100" lvl="1" indent="-342900">
              <a:buFont typeface="Arial" panose="020B0604020202020204" pitchFamily="34" charset="0"/>
              <a:buChar char="•"/>
            </a:pPr>
            <a:r>
              <a:rPr lang="en-US" sz="2000" dirty="0">
                <a:solidFill>
                  <a:srgbClr val="C00000"/>
                </a:solidFill>
              </a:rPr>
              <a:t>1 plastic bin in which you will build the </a:t>
            </a:r>
            <a:r>
              <a:rPr lang="en-US" sz="2000" dirty="0" smtClean="0">
                <a:solidFill>
                  <a:srgbClr val="C00000"/>
                </a:solidFill>
              </a:rPr>
              <a:t>levee</a:t>
            </a:r>
            <a:br>
              <a:rPr lang="en-US" sz="2000" dirty="0" smtClean="0">
                <a:solidFill>
                  <a:srgbClr val="C00000"/>
                </a:solidFill>
              </a:rPr>
            </a:br>
            <a:r>
              <a:rPr lang="en-US" sz="2000" dirty="0" smtClean="0">
                <a:solidFill>
                  <a:srgbClr val="C00000"/>
                </a:solidFill>
              </a:rPr>
              <a:t> </a:t>
            </a: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Sand (about 1-2 cups</a:t>
            </a:r>
            <a:r>
              <a:rPr lang="en-US" sz="2000" dirty="0" smtClean="0">
                <a:solidFill>
                  <a:srgbClr val="C00000"/>
                </a:solidFill>
              </a:rPr>
              <a:t>)</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20 Craft </a:t>
            </a:r>
            <a:r>
              <a:rPr lang="en-US" sz="2000" dirty="0" smtClean="0">
                <a:solidFill>
                  <a:srgbClr val="C00000"/>
                </a:solidFill>
              </a:rPr>
              <a:t>sticks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 </a:t>
            </a:r>
            <a:r>
              <a:rPr lang="en-US" sz="2000" dirty="0" smtClean="0">
                <a:solidFill>
                  <a:srgbClr val="C00000"/>
                </a:solidFill>
              </a:rPr>
              <a:t>Sponge</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10 Cotton </a:t>
            </a:r>
            <a:r>
              <a:rPr lang="en-US" sz="2000" dirty="0" smtClean="0">
                <a:solidFill>
                  <a:srgbClr val="C00000"/>
                </a:solidFill>
              </a:rPr>
              <a:t>balls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Zip-top </a:t>
            </a:r>
            <a:r>
              <a:rPr lang="en-US" sz="2000" dirty="0" smtClean="0">
                <a:solidFill>
                  <a:srgbClr val="C00000"/>
                </a:solidFill>
              </a:rPr>
              <a:t>bags</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Rocks (about 1 cup</a:t>
            </a:r>
            <a:r>
              <a:rPr lang="en-US" sz="2000" dirty="0" smtClean="0">
                <a:solidFill>
                  <a:srgbClr val="C00000"/>
                </a:solidFill>
              </a:rPr>
              <a:t>)</a:t>
            </a:r>
            <a:br>
              <a:rPr lang="en-US" sz="2000" dirty="0" smtClean="0">
                <a:solidFill>
                  <a:srgbClr val="C00000"/>
                </a:solidFill>
              </a:rPr>
            </a:br>
            <a:endParaRPr lang="en-US" sz="2000" dirty="0">
              <a:solidFill>
                <a:srgbClr val="C00000"/>
              </a:solidFill>
            </a:endParaRPr>
          </a:p>
          <a:p>
            <a:pPr marL="800100" lvl="1" indent="-342900">
              <a:buFont typeface="Arial" panose="020B0604020202020204" pitchFamily="34" charset="0"/>
              <a:buChar char="•"/>
            </a:pPr>
            <a:r>
              <a:rPr lang="en-US" sz="2000" dirty="0">
                <a:solidFill>
                  <a:srgbClr val="C00000"/>
                </a:solidFill>
              </a:rPr>
              <a:t>1 foot Duct Tape</a:t>
            </a:r>
          </a:p>
        </p:txBody>
      </p:sp>
    </p:spTree>
    <p:extLst>
      <p:ext uri="{BB962C8B-B14F-4D97-AF65-F5344CB8AC3E}">
        <p14:creationId xmlns:p14="http://schemas.microsoft.com/office/powerpoint/2010/main" val="1616637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your Prototype!</a:t>
            </a:r>
            <a:endParaRPr lang="en-US" dirty="0"/>
          </a:p>
        </p:txBody>
      </p:sp>
      <p:sp>
        <p:nvSpPr>
          <p:cNvPr id="3" name="Content Placeholder 2"/>
          <p:cNvSpPr>
            <a:spLocks noGrp="1"/>
          </p:cNvSpPr>
          <p:nvPr>
            <p:ph idx="1"/>
          </p:nvPr>
        </p:nvSpPr>
        <p:spPr>
          <a:xfrm>
            <a:off x="2751583" y="1612305"/>
            <a:ext cx="4425594" cy="4848879"/>
          </a:xfrm>
        </p:spPr>
        <p:txBody>
          <a:bodyPr>
            <a:normAutofit fontScale="92500" lnSpcReduction="10000"/>
          </a:bodyPr>
          <a:lstStyle/>
          <a:p>
            <a:r>
              <a:rPr lang="en-US" sz="2400" dirty="0" smtClean="0"/>
              <a:t>Teacher must approve materials list before collecting materials</a:t>
            </a:r>
            <a:br>
              <a:rPr lang="en-US" sz="2400" dirty="0" smtClean="0"/>
            </a:br>
            <a:endParaRPr lang="en-US" sz="2400" dirty="0" smtClean="0"/>
          </a:p>
          <a:p>
            <a:r>
              <a:rPr lang="en-US" sz="2400" dirty="0" smtClean="0"/>
              <a:t>Only the Materials Manager can gather materials listed on the plan</a:t>
            </a:r>
            <a:br>
              <a:rPr lang="en-US" sz="2400" dirty="0" smtClean="0"/>
            </a:br>
            <a:endParaRPr lang="en-US" sz="2400" dirty="0" smtClean="0"/>
          </a:p>
          <a:p>
            <a:r>
              <a:rPr lang="en-US" sz="2400" dirty="0" smtClean="0"/>
              <a:t>Building MUST match what is on the group plan</a:t>
            </a:r>
            <a:br>
              <a:rPr lang="en-US" sz="2400" dirty="0" smtClean="0"/>
            </a:br>
            <a:endParaRPr lang="en-US" sz="2400" dirty="0" smtClean="0"/>
          </a:p>
          <a:p>
            <a:r>
              <a:rPr lang="en-US" sz="2400" dirty="0" smtClean="0"/>
              <a:t>Chief Architect should make sure everyone plays a role in building the prototype.</a:t>
            </a:r>
          </a:p>
          <a:p>
            <a:endParaRPr lang="en-US" sz="2400" dirty="0" smtClean="0"/>
          </a:p>
          <a:p>
            <a:endParaRPr lang="en-US" sz="2400" dirty="0" smtClean="0"/>
          </a:p>
        </p:txBody>
      </p:sp>
      <p:pic>
        <p:nvPicPr>
          <p:cNvPr id="6" name="Picture 5"/>
          <p:cNvPicPr>
            <a:picLocks noChangeAspect="1"/>
          </p:cNvPicPr>
          <p:nvPr/>
        </p:nvPicPr>
        <p:blipFill>
          <a:blip r:embed="rId2">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7" name="12-Point Star 6"/>
          <p:cNvSpPr/>
          <p:nvPr/>
        </p:nvSpPr>
        <p:spPr>
          <a:xfrm>
            <a:off x="10691006" y="2820837"/>
            <a:ext cx="1500994" cy="1431985"/>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6501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Yourself?	</a:t>
            </a:r>
            <a:endParaRPr lang="en-US" dirty="0"/>
          </a:p>
        </p:txBody>
      </p:sp>
      <p:sp>
        <p:nvSpPr>
          <p:cNvPr id="3" name="Content Placeholder 2"/>
          <p:cNvSpPr>
            <a:spLocks noGrp="1"/>
          </p:cNvSpPr>
          <p:nvPr>
            <p:ph idx="1"/>
          </p:nvPr>
        </p:nvSpPr>
        <p:spPr>
          <a:xfrm>
            <a:off x="2589212" y="1552755"/>
            <a:ext cx="4553460" cy="4839419"/>
          </a:xfrm>
        </p:spPr>
        <p:txBody>
          <a:bodyPr>
            <a:normAutofit lnSpcReduction="10000"/>
          </a:bodyPr>
          <a:lstStyle/>
          <a:p>
            <a:r>
              <a:rPr lang="en-US" sz="2400" dirty="0" smtClean="0"/>
              <a:t>Does my prototype meet ALL constraints and criteria?</a:t>
            </a:r>
          </a:p>
          <a:p>
            <a:r>
              <a:rPr lang="en-US" sz="2400" dirty="0" smtClean="0"/>
              <a:t>Am I certain my levee will work before testing?  Have I checked all areas to make sure it is stable, secure and waterproof?</a:t>
            </a:r>
          </a:p>
          <a:p>
            <a:r>
              <a:rPr lang="en-US" sz="2400" dirty="0" smtClean="0"/>
              <a:t>What improvements can be made before testing?</a:t>
            </a:r>
          </a:p>
          <a:p>
            <a:r>
              <a:rPr lang="en-US" sz="2400" dirty="0" smtClean="0"/>
              <a:t>Does my plan match my prototype?</a:t>
            </a:r>
          </a:p>
          <a:p>
            <a:pPr marL="457200" lvl="1" indent="0">
              <a:buNone/>
            </a:pP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rot="20007861">
            <a:off x="9305737" y="2970726"/>
            <a:ext cx="3196086" cy="1734924"/>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944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747490"/>
          </a:xfrm>
        </p:spPr>
        <p:txBody>
          <a:bodyPr/>
          <a:lstStyle/>
          <a:p>
            <a:r>
              <a:rPr lang="en-US" b="1" dirty="0" smtClean="0">
                <a:effectLst>
                  <a:outerShdw blurRad="38100" dist="38100" dir="2700000" algn="tl">
                    <a:srgbClr val="000000">
                      <a:alpha val="43137"/>
                    </a:srgbClr>
                  </a:outerShdw>
                </a:effectLst>
              </a:rPr>
              <a:t>Share Challenge Designs</a:t>
            </a:r>
            <a:endParaRPr lang="en-US"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2939373" y="1550009"/>
            <a:ext cx="3992732" cy="576262"/>
          </a:xfrm>
        </p:spPr>
        <p:txBody>
          <a:bodyPr/>
          <a:lstStyle/>
          <a:p>
            <a:r>
              <a:rPr lang="en-US" b="1" u="sng" dirty="0" smtClean="0"/>
              <a:t>Rapid Reporter </a:t>
            </a:r>
            <a:endParaRPr lang="en-US" b="1" u="sng" dirty="0"/>
          </a:p>
        </p:txBody>
      </p:sp>
      <p:sp>
        <p:nvSpPr>
          <p:cNvPr id="4" name="Content Placeholder 3"/>
          <p:cNvSpPr>
            <a:spLocks noGrp="1"/>
          </p:cNvSpPr>
          <p:nvPr>
            <p:ph sz="half" idx="2"/>
          </p:nvPr>
        </p:nvSpPr>
        <p:spPr>
          <a:xfrm>
            <a:off x="2589212" y="2225615"/>
            <a:ext cx="4342893" cy="4330460"/>
          </a:xfrm>
        </p:spPr>
        <p:txBody>
          <a:bodyPr>
            <a:normAutofit/>
          </a:bodyPr>
          <a:lstStyle/>
          <a:p>
            <a:r>
              <a:rPr lang="en-US" sz="2000" dirty="0" smtClean="0"/>
              <a:t>Describe your team’s design</a:t>
            </a:r>
          </a:p>
          <a:p>
            <a:r>
              <a:rPr lang="en-US" sz="2000" dirty="0" smtClean="0"/>
              <a:t>WHY did you choose this design?</a:t>
            </a:r>
          </a:p>
          <a:p>
            <a:r>
              <a:rPr lang="en-US" sz="2000" dirty="0" smtClean="0"/>
              <a:t>What problems did you encounter &amp; how did your team solve them?</a:t>
            </a:r>
          </a:p>
          <a:p>
            <a:r>
              <a:rPr lang="en-US" sz="2000" dirty="0" smtClean="0"/>
              <a:t>Did any modifications have to be made?</a:t>
            </a:r>
          </a:p>
          <a:p>
            <a:r>
              <a:rPr lang="en-US" sz="2000" dirty="0" smtClean="0"/>
              <a:t>What would your team do differently if you had to do this again?</a:t>
            </a:r>
            <a:endParaRPr lang="en-US" sz="2000" dirty="0"/>
          </a:p>
        </p:txBody>
      </p:sp>
      <p:sp>
        <p:nvSpPr>
          <p:cNvPr id="5" name="Text Placeholder 4"/>
          <p:cNvSpPr>
            <a:spLocks noGrp="1"/>
          </p:cNvSpPr>
          <p:nvPr>
            <p:ph type="body" sz="quarter" idx="3"/>
          </p:nvPr>
        </p:nvSpPr>
        <p:spPr>
          <a:xfrm>
            <a:off x="7505610" y="1550009"/>
            <a:ext cx="3999001" cy="576262"/>
          </a:xfrm>
        </p:spPr>
        <p:txBody>
          <a:bodyPr/>
          <a:lstStyle/>
          <a:p>
            <a:r>
              <a:rPr lang="en-US" b="1" u="sng" dirty="0" smtClean="0"/>
              <a:t>Testing Coordinator</a:t>
            </a:r>
            <a:endParaRPr lang="en-US" b="1" u="sng" dirty="0"/>
          </a:p>
        </p:txBody>
      </p:sp>
      <p:sp>
        <p:nvSpPr>
          <p:cNvPr id="6" name="Content Placeholder 5"/>
          <p:cNvSpPr>
            <a:spLocks noGrp="1"/>
          </p:cNvSpPr>
          <p:nvPr>
            <p:ph sz="quarter" idx="4"/>
          </p:nvPr>
        </p:nvSpPr>
        <p:spPr>
          <a:xfrm>
            <a:off x="7166957" y="2225615"/>
            <a:ext cx="4338674" cy="3674183"/>
          </a:xfrm>
        </p:spPr>
        <p:txBody>
          <a:bodyPr/>
          <a:lstStyle/>
          <a:p>
            <a:r>
              <a:rPr lang="en-US" sz="2800" dirty="0" smtClean="0"/>
              <a:t>Show us how the design works</a:t>
            </a:r>
          </a:p>
          <a:p>
            <a:pPr marL="0" indent="0">
              <a:buNone/>
            </a:pPr>
            <a:endParaRPr lang="en-US" dirty="0" smtClean="0"/>
          </a:p>
          <a:p>
            <a:pPr marL="0" indent="0">
              <a:buNone/>
            </a:pPr>
            <a:endParaRPr lang="en-US" dirty="0"/>
          </a:p>
        </p:txBody>
      </p:sp>
      <p:pic>
        <p:nvPicPr>
          <p:cNvPr id="9" name="Picture 8"/>
          <p:cNvPicPr>
            <a:picLocks noChangeAspect="1"/>
          </p:cNvPicPr>
          <p:nvPr/>
        </p:nvPicPr>
        <p:blipFill>
          <a:blip r:embed="rId2">
            <a:clrChange>
              <a:clrFrom>
                <a:srgbClr val="FFFFFF"/>
              </a:clrFrom>
              <a:clrTo>
                <a:srgbClr val="FFFFFF">
                  <a:alpha val="0"/>
                </a:srgbClr>
              </a:clrTo>
            </a:clrChange>
          </a:blip>
          <a:stretch>
            <a:fillRect/>
          </a:stretch>
        </p:blipFill>
        <p:spPr>
          <a:xfrm>
            <a:off x="7273222" y="3033623"/>
            <a:ext cx="4575594" cy="3824377"/>
          </a:xfrm>
          <a:prstGeom prst="rect">
            <a:avLst/>
          </a:prstGeom>
        </p:spPr>
      </p:pic>
      <p:sp>
        <p:nvSpPr>
          <p:cNvPr id="10" name="12-Point Star 9"/>
          <p:cNvSpPr/>
          <p:nvPr/>
        </p:nvSpPr>
        <p:spPr>
          <a:xfrm>
            <a:off x="9768917" y="5899798"/>
            <a:ext cx="2421015" cy="1195094"/>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3361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open composition notebook"/>
          <p:cNvSpPr>
            <a:spLocks noChangeAspect="1" noChangeArrowheads="1"/>
          </p:cNvSpPr>
          <p:nvPr/>
        </p:nvSpPr>
        <p:spPr bwMode="auto">
          <a:xfrm>
            <a:off x="776377" y="4385033"/>
            <a:ext cx="7053762" cy="70537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ecx.images-amazon.com/images/I/71eWy4QvyOL._SL15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521" y="-86264"/>
            <a:ext cx="10455214" cy="70537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6242" y="500332"/>
            <a:ext cx="3433313" cy="369332"/>
          </a:xfrm>
          <a:prstGeom prst="rect">
            <a:avLst/>
          </a:prstGeom>
          <a:noFill/>
        </p:spPr>
        <p:txBody>
          <a:bodyPr wrap="square" rtlCol="0">
            <a:spAutoFit/>
          </a:bodyPr>
          <a:lstStyle/>
          <a:p>
            <a:r>
              <a:rPr lang="en-US" dirty="0" smtClean="0"/>
              <a:t>STEM Day Challenge: 9/1/17</a:t>
            </a:r>
            <a:endParaRPr lang="en-US" dirty="0"/>
          </a:p>
        </p:txBody>
      </p:sp>
      <p:sp>
        <p:nvSpPr>
          <p:cNvPr id="6" name="TextBox 5"/>
          <p:cNvSpPr txBox="1"/>
          <p:nvPr/>
        </p:nvSpPr>
        <p:spPr>
          <a:xfrm>
            <a:off x="6685472" y="1250830"/>
            <a:ext cx="3674852" cy="2031325"/>
          </a:xfrm>
          <a:prstGeom prst="rect">
            <a:avLst/>
          </a:prstGeom>
          <a:noFill/>
        </p:spPr>
        <p:txBody>
          <a:bodyPr wrap="square" rtlCol="0">
            <a:spAutoFit/>
          </a:bodyPr>
          <a:lstStyle/>
          <a:p>
            <a:r>
              <a:rPr lang="en-US" dirty="0" smtClean="0"/>
              <a:t>Now that your prototype and others have been tested, what changes would you make if you were able to rebuild and try this again?</a:t>
            </a:r>
            <a:endParaRPr lang="en-US" dirty="0">
              <a:solidFill>
                <a:srgbClr val="C00000"/>
              </a:solidFill>
            </a:endParaRPr>
          </a:p>
          <a:p>
            <a:endParaRPr lang="en-US" dirty="0">
              <a:solidFill>
                <a:srgbClr val="C00000"/>
              </a:solidFill>
            </a:endParaRPr>
          </a:p>
          <a:p>
            <a:endParaRPr lang="en-US" dirty="0"/>
          </a:p>
        </p:txBody>
      </p:sp>
    </p:spTree>
    <p:extLst>
      <p:ext uri="{BB962C8B-B14F-4D97-AF65-F5344CB8AC3E}">
        <p14:creationId xmlns:p14="http://schemas.microsoft.com/office/powerpoint/2010/main" val="533260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ctl15279\AppData\Local\Microsoft\Windows\Temporary Internet Files\Content.IE5\V3C0P2N8\MC90023210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604" y="2230346"/>
            <a:ext cx="1274365" cy="14041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tl15279\AppData\Local\Microsoft\Windows\Temporary Internet Files\Content.IE5\9FMKWWHN\MC9004419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813" y="277830"/>
            <a:ext cx="1144648" cy="135254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ctl15279\AppData\Local\Microsoft\Windows\Temporary Internet Files\Content.IE5\V3C0P2N8\MC90044142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7487" y="3366149"/>
            <a:ext cx="1322409" cy="132240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C:\Users\ctl15279\AppData\Local\Microsoft\Windows\Temporary Internet Files\Content.IE5\9FMKWWHN\MC90024036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0878" y="358643"/>
            <a:ext cx="1592689" cy="94476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C:\Users\ctl15279\AppData\Local\Microsoft\Windows\Temporary Internet Files\Content.IE5\N0FFOZO4\MC90039170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13508" y="5699883"/>
            <a:ext cx="1086207" cy="1109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4001" y="1756763"/>
            <a:ext cx="1343461" cy="923330"/>
          </a:xfrm>
          <a:prstGeom prst="rect">
            <a:avLst/>
          </a:prstGeom>
          <a:noFill/>
        </p:spPr>
        <p:txBody>
          <a:bodyPr wrap="square" rtlCol="0">
            <a:spAutoFit/>
          </a:bodyPr>
          <a:lstStyle/>
          <a:p>
            <a:r>
              <a:rPr lang="en-US" dirty="0"/>
              <a:t>Identify the </a:t>
            </a:r>
          </a:p>
          <a:p>
            <a:r>
              <a:rPr lang="en-US" dirty="0"/>
              <a:t>problem</a:t>
            </a:r>
          </a:p>
        </p:txBody>
      </p:sp>
      <p:sp>
        <p:nvSpPr>
          <p:cNvPr id="19" name="TextBox 18"/>
          <p:cNvSpPr txBox="1"/>
          <p:nvPr/>
        </p:nvSpPr>
        <p:spPr>
          <a:xfrm>
            <a:off x="4010637" y="1506772"/>
            <a:ext cx="1527982" cy="369332"/>
          </a:xfrm>
          <a:prstGeom prst="rect">
            <a:avLst/>
          </a:prstGeom>
          <a:noFill/>
        </p:spPr>
        <p:txBody>
          <a:bodyPr wrap="none" rtlCol="0">
            <a:spAutoFit/>
          </a:bodyPr>
          <a:lstStyle/>
          <a:p>
            <a:r>
              <a:rPr lang="en-US" dirty="0"/>
              <a:t>   Brainstorm</a:t>
            </a:r>
          </a:p>
        </p:txBody>
      </p:sp>
      <p:sp>
        <p:nvSpPr>
          <p:cNvPr id="20" name="TextBox 19"/>
          <p:cNvSpPr txBox="1"/>
          <p:nvPr/>
        </p:nvSpPr>
        <p:spPr>
          <a:xfrm>
            <a:off x="8594570" y="3660672"/>
            <a:ext cx="978153" cy="369332"/>
          </a:xfrm>
          <a:prstGeom prst="rect">
            <a:avLst/>
          </a:prstGeom>
          <a:noFill/>
        </p:spPr>
        <p:txBody>
          <a:bodyPr wrap="none" rtlCol="0">
            <a:spAutoFit/>
          </a:bodyPr>
          <a:lstStyle/>
          <a:p>
            <a:r>
              <a:rPr lang="en-US" dirty="0"/>
              <a:t>Create</a:t>
            </a:r>
          </a:p>
        </p:txBody>
      </p:sp>
      <p:sp>
        <p:nvSpPr>
          <p:cNvPr id="21" name="TextBox 20"/>
          <p:cNvSpPr txBox="1"/>
          <p:nvPr/>
        </p:nvSpPr>
        <p:spPr>
          <a:xfrm>
            <a:off x="4548987" y="3232549"/>
            <a:ext cx="2484976" cy="369332"/>
          </a:xfrm>
          <a:prstGeom prst="rect">
            <a:avLst/>
          </a:prstGeom>
          <a:noFill/>
        </p:spPr>
        <p:txBody>
          <a:bodyPr wrap="none" rtlCol="0">
            <a:spAutoFit/>
          </a:bodyPr>
          <a:lstStyle/>
          <a:p>
            <a:r>
              <a:rPr lang="en-US" dirty="0"/>
              <a:t>Make Improvements</a:t>
            </a:r>
          </a:p>
        </p:txBody>
      </p:sp>
      <p:sp>
        <p:nvSpPr>
          <p:cNvPr id="22" name="TextBox 21"/>
          <p:cNvSpPr txBox="1"/>
          <p:nvPr/>
        </p:nvSpPr>
        <p:spPr>
          <a:xfrm>
            <a:off x="6671172" y="4708722"/>
            <a:ext cx="1167307" cy="369332"/>
          </a:xfrm>
          <a:prstGeom prst="rect">
            <a:avLst/>
          </a:prstGeom>
          <a:noFill/>
        </p:spPr>
        <p:txBody>
          <a:bodyPr wrap="none" rtlCol="0">
            <a:spAutoFit/>
          </a:bodyPr>
          <a:lstStyle/>
          <a:p>
            <a:r>
              <a:rPr lang="en-US" dirty="0"/>
              <a:t>Evaluate</a:t>
            </a:r>
          </a:p>
        </p:txBody>
      </p:sp>
      <p:sp>
        <p:nvSpPr>
          <p:cNvPr id="23" name="TextBox 22"/>
          <p:cNvSpPr txBox="1"/>
          <p:nvPr/>
        </p:nvSpPr>
        <p:spPr>
          <a:xfrm>
            <a:off x="7861100" y="6088959"/>
            <a:ext cx="1863011" cy="369332"/>
          </a:xfrm>
          <a:prstGeom prst="rect">
            <a:avLst/>
          </a:prstGeom>
          <a:noFill/>
        </p:spPr>
        <p:txBody>
          <a:bodyPr wrap="none" rtlCol="0">
            <a:spAutoFit/>
          </a:bodyPr>
          <a:lstStyle/>
          <a:p>
            <a:r>
              <a:rPr lang="en-US" dirty="0"/>
              <a:t>Share / Present</a:t>
            </a:r>
          </a:p>
        </p:txBody>
      </p:sp>
      <p:sp>
        <p:nvSpPr>
          <p:cNvPr id="24" name="TextBox 23"/>
          <p:cNvSpPr txBox="1"/>
          <p:nvPr/>
        </p:nvSpPr>
        <p:spPr>
          <a:xfrm>
            <a:off x="6884441" y="1429824"/>
            <a:ext cx="1625766" cy="369332"/>
          </a:xfrm>
          <a:prstGeom prst="rect">
            <a:avLst/>
          </a:prstGeom>
          <a:noFill/>
        </p:spPr>
        <p:txBody>
          <a:bodyPr wrap="none" rtlCol="0">
            <a:spAutoFit/>
          </a:bodyPr>
          <a:lstStyle/>
          <a:p>
            <a:r>
              <a:rPr lang="en-US" dirty="0"/>
              <a:t>Team Design</a:t>
            </a:r>
          </a:p>
        </p:txBody>
      </p:sp>
      <p:pic>
        <p:nvPicPr>
          <p:cNvPr id="1041" name="Picture 17" descr="C:\Users\ctl15279\AppData\Local\Microsoft\Windows\Temporary Internet Files\Content.IE5\V3C0P2N8\MC900251701[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35307" y="1941430"/>
            <a:ext cx="1160914" cy="1241127"/>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C:\Users\ctl15279\AppData\Local\Microsoft\Windows\Temporary Internet Files\Content.IE5\V3C0P2N8\MC90043156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241743">
            <a:off x="6847486" y="5040553"/>
            <a:ext cx="618253" cy="671794"/>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9" descr="C:\Users\ctl15279\AppData\Local\Microsoft\Windows\Temporary Internet Files\Content.IE5\V3C0P2N8\MC90043156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2776251">
            <a:off x="5653166" y="3507341"/>
            <a:ext cx="710956" cy="710956"/>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9" descr="C:\Users\ctl15279\AppData\Local\Microsoft\Windows\Temporary Internet Files\Content.IE5\V3C0P2N8\MC90043156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8895779">
            <a:off x="7871627" y="3707793"/>
            <a:ext cx="674514" cy="67451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9" descr="C:\Users\ctl15279\AppData\Local\Microsoft\Windows\Temporary Internet Files\Content.IE5\V3C0P2N8\MC90043156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502454">
            <a:off x="8328363" y="1594276"/>
            <a:ext cx="694306" cy="694306"/>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9" descr="C:\Users\ctl15279\AppData\Local\Microsoft\Windows\Temporary Internet Files\Content.IE5\V3C0P2N8\MC90043156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46711" y="694154"/>
            <a:ext cx="668822" cy="66882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19" descr="C:\Users\ctl15279\AppData\Local\Microsoft\Windows\Temporary Internet Files\Content.IE5\V3C0P2N8\MC90043156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49806" y="680823"/>
            <a:ext cx="652768" cy="652768"/>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9" descr="C:\Users\ctl15279\AppData\Local\Microsoft\Windows\Temporary Internet Files\Content.IE5\V3C0P2N8\MC900431561[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9173146">
            <a:off x="5987900" y="1433648"/>
            <a:ext cx="616642" cy="6166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29623" y="4191001"/>
            <a:ext cx="4287695" cy="2585323"/>
          </a:xfrm>
          <a:prstGeom prst="rect">
            <a:avLst/>
          </a:prstGeom>
          <a:solidFill>
            <a:srgbClr val="FFFF00"/>
          </a:solidFill>
        </p:spPr>
        <p:txBody>
          <a:bodyPr wrap="squar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Design </a:t>
            </a: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Engineering </a:t>
            </a: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Process</a:t>
            </a:r>
          </a:p>
        </p:txBody>
      </p:sp>
      <p:sp>
        <p:nvSpPr>
          <p:cNvPr id="3" name="TextBox 2"/>
          <p:cNvSpPr txBox="1"/>
          <p:nvPr/>
        </p:nvSpPr>
        <p:spPr>
          <a:xfrm>
            <a:off x="2730859" y="1506773"/>
            <a:ext cx="1555234" cy="1200329"/>
          </a:xfrm>
          <a:prstGeom prst="rect">
            <a:avLst/>
          </a:prstGeom>
          <a:solidFill>
            <a:srgbClr val="FFC000"/>
          </a:solidFill>
        </p:spPr>
        <p:txBody>
          <a:bodyPr wrap="none" rtlCol="0">
            <a:spAutoFit/>
          </a:bodyPr>
          <a:lstStyle/>
          <a:p>
            <a:r>
              <a:rPr lang="en-US" dirty="0"/>
              <a:t>Gather</a:t>
            </a:r>
          </a:p>
          <a:p>
            <a:r>
              <a:rPr lang="en-US" dirty="0"/>
              <a:t>Research &amp;</a:t>
            </a:r>
          </a:p>
          <a:p>
            <a:r>
              <a:rPr lang="en-US" dirty="0"/>
              <a:t>Background</a:t>
            </a:r>
          </a:p>
          <a:p>
            <a:r>
              <a:rPr lang="en-US" dirty="0"/>
              <a:t>Information</a:t>
            </a:r>
          </a:p>
        </p:txBody>
      </p:sp>
      <p:pic>
        <p:nvPicPr>
          <p:cNvPr id="5" name="Picture 4"/>
          <p:cNvPicPr>
            <a:picLocks noChangeAspect="1"/>
          </p:cNvPicPr>
          <p:nvPr/>
        </p:nvPicPr>
        <p:blipFill>
          <a:blip r:embed="rId10"/>
          <a:stretch>
            <a:fillRect/>
          </a:stretch>
        </p:blipFill>
        <p:spPr>
          <a:xfrm>
            <a:off x="6091238" y="3424238"/>
            <a:ext cx="9525" cy="9525"/>
          </a:xfrm>
          <a:prstGeom prst="rect">
            <a:avLst/>
          </a:prstGeom>
        </p:spPr>
      </p:pic>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042642" y="195878"/>
            <a:ext cx="1353641" cy="1310894"/>
          </a:xfrm>
          <a:prstGeom prst="rect">
            <a:avLst/>
          </a:prstGeom>
        </p:spPr>
      </p:pic>
    </p:spTree>
    <p:extLst>
      <p:ext uri="{BB962C8B-B14F-4D97-AF65-F5344CB8AC3E}">
        <p14:creationId xmlns:p14="http://schemas.microsoft.com/office/powerpoint/2010/main" val="1538800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Related Standards</a:t>
            </a:r>
            <a:endParaRPr lang="en-US" dirty="0"/>
          </a:p>
        </p:txBody>
      </p:sp>
      <p:sp>
        <p:nvSpPr>
          <p:cNvPr id="8" name="Content Placeholder 7"/>
          <p:cNvSpPr>
            <a:spLocks noGrp="1"/>
          </p:cNvSpPr>
          <p:nvPr>
            <p:ph idx="1"/>
          </p:nvPr>
        </p:nvSpPr>
        <p:spPr/>
        <p:txBody>
          <a:bodyPr/>
          <a:lstStyle/>
          <a:p>
            <a:r>
              <a:rPr lang="en-US" b="1" dirty="0"/>
              <a:t>Science:</a:t>
            </a:r>
            <a:endParaRPr lang="en-US" dirty="0"/>
          </a:p>
          <a:p>
            <a:pPr marL="0" indent="0">
              <a:buNone/>
            </a:pPr>
            <a:r>
              <a:rPr lang="en-US" b="1" dirty="0"/>
              <a:t>S5CS6. Students will question scientific claims and arguments effectively</a:t>
            </a:r>
            <a:endParaRPr lang="en-US" dirty="0"/>
          </a:p>
          <a:p>
            <a:pPr marL="0" indent="0">
              <a:buNone/>
            </a:pPr>
            <a:r>
              <a:rPr lang="en-US" dirty="0"/>
              <a:t>b. Identify when comparisons might not be fair because some conditions are different.</a:t>
            </a:r>
          </a:p>
          <a:p>
            <a:pPr marL="0" indent="0">
              <a:buNone/>
            </a:pPr>
            <a:r>
              <a:rPr lang="en-US" dirty="0"/>
              <a:t> </a:t>
            </a:r>
          </a:p>
          <a:p>
            <a:pPr marL="0" indent="0">
              <a:buNone/>
            </a:pPr>
            <a:r>
              <a:rPr lang="en-US" b="1" dirty="0"/>
              <a:t>S5E1. Students will identify surface features of the Earth caused by constructive and destructive processes</a:t>
            </a:r>
            <a:endParaRPr lang="en-US" dirty="0"/>
          </a:p>
          <a:p>
            <a:pPr marL="0" indent="0">
              <a:buNone/>
            </a:pPr>
            <a:r>
              <a:rPr lang="en-US" dirty="0"/>
              <a:t>c. Relate the role of technology and human intervention in the control of constructive and destructive processes. Examples include, but are not limited to flood control</a:t>
            </a:r>
            <a:endParaRPr lang="en-US" dirty="0">
              <a:solidFill>
                <a:prstClr val="black"/>
              </a:solidFill>
            </a:endParaRPr>
          </a:p>
          <a:p>
            <a:endParaRPr lang="en-US" dirty="0"/>
          </a:p>
        </p:txBody>
      </p:sp>
    </p:spTree>
    <p:extLst>
      <p:ext uri="{BB962C8B-B14F-4D97-AF65-F5344CB8AC3E}">
        <p14:creationId xmlns:p14="http://schemas.microsoft.com/office/powerpoint/2010/main" val="166410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STEM Day</a:t>
            </a:r>
            <a:endParaRPr lang="en-US" dirty="0"/>
          </a:p>
        </p:txBody>
      </p:sp>
      <p:sp>
        <p:nvSpPr>
          <p:cNvPr id="3" name="Content Placeholder 2"/>
          <p:cNvSpPr>
            <a:spLocks noGrp="1"/>
          </p:cNvSpPr>
          <p:nvPr>
            <p:ph idx="1"/>
          </p:nvPr>
        </p:nvSpPr>
        <p:spPr>
          <a:xfrm>
            <a:off x="2589212" y="1578634"/>
            <a:ext cx="8915400" cy="4332588"/>
          </a:xfrm>
        </p:spPr>
        <p:txBody>
          <a:bodyPr>
            <a:normAutofit/>
          </a:bodyPr>
          <a:lstStyle/>
          <a:p>
            <a:r>
              <a:rPr lang="en-US" sz="2400" dirty="0" smtClean="0"/>
              <a:t>Give STEM Day pretest</a:t>
            </a:r>
            <a:br>
              <a:rPr lang="en-US" sz="2400" dirty="0" smtClean="0"/>
            </a:br>
            <a:endParaRPr lang="en-US" sz="2400" dirty="0" smtClean="0"/>
          </a:p>
          <a:p>
            <a:r>
              <a:rPr lang="en-US" sz="2400" dirty="0" smtClean="0"/>
              <a:t>Double check that you have all materials</a:t>
            </a:r>
            <a:br>
              <a:rPr lang="en-US" sz="2400" dirty="0" smtClean="0"/>
            </a:br>
            <a:endParaRPr lang="en-US" sz="2400" dirty="0" smtClean="0"/>
          </a:p>
          <a:p>
            <a:r>
              <a:rPr lang="en-US" sz="2400" dirty="0" smtClean="0"/>
              <a:t>Assign teams (3</a:t>
            </a:r>
            <a:r>
              <a:rPr lang="en-US" sz="2400" baseline="30000" dirty="0" smtClean="0"/>
              <a:t>rd</a:t>
            </a:r>
            <a:r>
              <a:rPr lang="en-US" sz="2400" dirty="0" smtClean="0"/>
              <a:t> grade has enough materials for 5 groups, 4</a:t>
            </a:r>
            <a:r>
              <a:rPr lang="en-US" sz="2400" baseline="30000" dirty="0" smtClean="0"/>
              <a:t>th</a:t>
            </a:r>
            <a:r>
              <a:rPr lang="en-US" sz="2400" dirty="0" smtClean="0"/>
              <a:t> and 5</a:t>
            </a:r>
            <a:r>
              <a:rPr lang="en-US" sz="2400" baseline="30000" dirty="0" smtClean="0"/>
              <a:t>th</a:t>
            </a:r>
            <a:r>
              <a:rPr lang="en-US" sz="2400" dirty="0" smtClean="0"/>
              <a:t> have enough materials for 6 groups)</a:t>
            </a:r>
          </a:p>
          <a:p>
            <a:pPr marL="0" indent="0">
              <a:buNone/>
            </a:pPr>
            <a:endParaRPr lang="en-US" sz="2400" dirty="0"/>
          </a:p>
          <a:p>
            <a:r>
              <a:rPr lang="en-US" sz="2400" dirty="0"/>
              <a:t>Review this PowerPoint which takes you through the challenge step-by-step</a:t>
            </a:r>
          </a:p>
          <a:p>
            <a:endParaRPr lang="en-US" sz="2400" dirty="0" smtClean="0"/>
          </a:p>
          <a:p>
            <a:endParaRPr lang="en-US" sz="2400" dirty="0"/>
          </a:p>
        </p:txBody>
      </p:sp>
      <p:sp>
        <p:nvSpPr>
          <p:cNvPr id="4" name="TextBox 3"/>
          <p:cNvSpPr txBox="1"/>
          <p:nvPr/>
        </p:nvSpPr>
        <p:spPr>
          <a:xfrm>
            <a:off x="8044873" y="230909"/>
            <a:ext cx="3629891" cy="584775"/>
          </a:xfrm>
          <a:prstGeom prst="rect">
            <a:avLst/>
          </a:prstGeom>
          <a:noFill/>
        </p:spPr>
        <p:txBody>
          <a:bodyPr wrap="square" rtlCol="0">
            <a:spAutoFit/>
          </a:bodyPr>
          <a:lstStyle/>
          <a:p>
            <a:pPr algn="r"/>
            <a:r>
              <a:rPr lang="en-US" sz="3200" dirty="0" smtClean="0">
                <a:solidFill>
                  <a:srgbClr val="FF0000"/>
                </a:solidFill>
              </a:rPr>
              <a:t>For teachers only</a:t>
            </a:r>
            <a:endParaRPr lang="en-US" sz="3200" dirty="0">
              <a:solidFill>
                <a:srgbClr val="FF0000"/>
              </a:solidFill>
            </a:endParaRPr>
          </a:p>
        </p:txBody>
      </p:sp>
    </p:spTree>
    <p:extLst>
      <p:ext uri="{BB962C8B-B14F-4D97-AF65-F5344CB8AC3E}">
        <p14:creationId xmlns:p14="http://schemas.microsoft.com/office/powerpoint/2010/main" val="3921566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489084" cy="6899134"/>
          </a:xfrm>
          <a:prstGeom prst="rect">
            <a:avLst/>
          </a:prstGeom>
        </p:spPr>
      </p:pic>
      <p:sp>
        <p:nvSpPr>
          <p:cNvPr id="8" name="TextBox 7"/>
          <p:cNvSpPr txBox="1"/>
          <p:nvPr/>
        </p:nvSpPr>
        <p:spPr>
          <a:xfrm>
            <a:off x="7696118" y="802257"/>
            <a:ext cx="4140679" cy="4985980"/>
          </a:xfrm>
          <a:prstGeom prst="rect">
            <a:avLst/>
          </a:prstGeom>
          <a:noFill/>
        </p:spPr>
        <p:txBody>
          <a:bodyPr wrap="square" rtlCol="0">
            <a:spAutoFit/>
          </a:bodyPr>
          <a:lstStyle/>
          <a:p>
            <a:pPr algn="ctr"/>
            <a:r>
              <a:rPr lang="en-US" sz="5200" b="1" dirty="0" smtClean="0">
                <a:solidFill>
                  <a:srgbClr val="7399C6"/>
                </a:solidFill>
                <a:effectLst>
                  <a:outerShdw blurRad="38100" dist="38100" dir="2700000" algn="tl">
                    <a:srgbClr val="000000">
                      <a:alpha val="43137"/>
                    </a:srgbClr>
                  </a:outerShdw>
                </a:effectLst>
              </a:rPr>
              <a:t>Welcome to STEM Day!</a:t>
            </a:r>
          </a:p>
          <a:p>
            <a:endParaRPr lang="en-US" dirty="0"/>
          </a:p>
          <a:p>
            <a:pPr algn="ctr"/>
            <a:endParaRPr lang="en-US" sz="2600" dirty="0" smtClean="0"/>
          </a:p>
          <a:p>
            <a:pPr algn="ctr"/>
            <a:r>
              <a:rPr lang="en-US" sz="2600" dirty="0" smtClean="0"/>
              <a:t>Big Shanty students are</a:t>
            </a:r>
          </a:p>
          <a:p>
            <a:pPr lvl="2"/>
            <a:r>
              <a:rPr lang="en-US" sz="3600" b="1" dirty="0" smtClean="0">
                <a:solidFill>
                  <a:srgbClr val="7399C6"/>
                </a:solidFill>
                <a:effectLst>
                  <a:outerShdw blurRad="38100" dist="38100" dir="2700000" algn="tl">
                    <a:srgbClr val="000000">
                      <a:alpha val="43137"/>
                    </a:srgbClr>
                  </a:outerShdw>
                </a:effectLst>
              </a:rPr>
              <a:t>S</a:t>
            </a:r>
            <a:r>
              <a:rPr lang="en-US" sz="2600" dirty="0" smtClean="0"/>
              <a:t>cientists</a:t>
            </a:r>
          </a:p>
          <a:p>
            <a:pPr lvl="2"/>
            <a:r>
              <a:rPr lang="en-US" sz="3600" b="1" dirty="0" smtClean="0">
                <a:solidFill>
                  <a:srgbClr val="7399C6"/>
                </a:solidFill>
                <a:effectLst>
                  <a:outerShdw blurRad="38100" dist="38100" dir="2700000" algn="tl">
                    <a:srgbClr val="000000">
                      <a:alpha val="43137"/>
                    </a:srgbClr>
                  </a:outerShdw>
                </a:effectLst>
              </a:rPr>
              <a:t>T</a:t>
            </a:r>
            <a:r>
              <a:rPr lang="en-US" sz="2600" dirty="0" smtClean="0"/>
              <a:t>ech Experts</a:t>
            </a:r>
          </a:p>
          <a:p>
            <a:pPr lvl="2"/>
            <a:r>
              <a:rPr lang="en-US" sz="3600" b="1" dirty="0" smtClean="0">
                <a:solidFill>
                  <a:srgbClr val="7399C6"/>
                </a:solidFill>
                <a:effectLst>
                  <a:outerShdw blurRad="38100" dist="38100" dir="2700000" algn="tl">
                    <a:srgbClr val="000000">
                      <a:alpha val="43137"/>
                    </a:srgbClr>
                  </a:outerShdw>
                </a:effectLst>
              </a:rPr>
              <a:t>E</a:t>
            </a:r>
            <a:r>
              <a:rPr lang="en-US" sz="2600" dirty="0" smtClean="0"/>
              <a:t>ngineers</a:t>
            </a:r>
          </a:p>
          <a:p>
            <a:pPr lvl="2"/>
            <a:r>
              <a:rPr lang="en-US" sz="3600" b="1" dirty="0" smtClean="0">
                <a:solidFill>
                  <a:srgbClr val="7399C6"/>
                </a:solidFill>
                <a:effectLst>
                  <a:outerShdw blurRad="38100" dist="38100" dir="2700000" algn="tl">
                    <a:srgbClr val="000000">
                      <a:alpha val="43137"/>
                    </a:srgbClr>
                  </a:outerShdw>
                </a:effectLst>
              </a:rPr>
              <a:t>M</a:t>
            </a:r>
            <a:r>
              <a:rPr lang="en-US" sz="2600" dirty="0" smtClean="0"/>
              <a:t>athematicians</a:t>
            </a:r>
            <a:endParaRPr lang="en-US" sz="2600" dirty="0"/>
          </a:p>
        </p:txBody>
      </p:sp>
    </p:spTree>
    <p:extLst>
      <p:ext uri="{BB962C8B-B14F-4D97-AF65-F5344CB8AC3E}">
        <p14:creationId xmlns:p14="http://schemas.microsoft.com/office/powerpoint/2010/main" val="1962250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427" y="322186"/>
            <a:ext cx="9624054" cy="1280890"/>
          </a:xfrm>
        </p:spPr>
        <p:txBody>
          <a:bodyPr>
            <a:normAutofit fontScale="90000"/>
          </a:bodyPr>
          <a:lstStyle/>
          <a:p>
            <a:r>
              <a:rPr lang="en-US" b="1" dirty="0" smtClean="0">
                <a:effectLst>
                  <a:outerShdw blurRad="38100" dist="38100" dir="2700000" algn="tl">
                    <a:srgbClr val="000000">
                      <a:alpha val="43137"/>
                    </a:srgbClr>
                  </a:outerShdw>
                </a:effectLst>
              </a:rPr>
              <a:t>Today, we will be engineers and follow the design engineering process to solve a problem!</a:t>
            </a:r>
            <a:endParaRPr lang="en-US"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2827848" y="1482305"/>
            <a:ext cx="6290582" cy="5257800"/>
          </a:xfrm>
          <a:prstGeom prst="rect">
            <a:avLst/>
          </a:prstGeom>
        </p:spPr>
      </p:pic>
    </p:spTree>
    <p:extLst>
      <p:ext uri="{BB962C8B-B14F-4D97-AF65-F5344CB8AC3E}">
        <p14:creationId xmlns:p14="http://schemas.microsoft.com/office/powerpoint/2010/main" val="2438363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679" y="624110"/>
            <a:ext cx="9834113" cy="1280890"/>
          </a:xfrm>
        </p:spPr>
        <p:txBody>
          <a:bodyPr>
            <a:normAutofit/>
          </a:bodyPr>
          <a:lstStyle/>
          <a:p>
            <a:r>
              <a:rPr lang="en-US" sz="3200" b="1" dirty="0" smtClean="0">
                <a:effectLst>
                  <a:outerShdw blurRad="38100" dist="38100" dir="2700000" algn="tl">
                    <a:srgbClr val="000000">
                      <a:alpha val="43137"/>
                    </a:srgbClr>
                  </a:outerShdw>
                </a:effectLst>
              </a:rPr>
              <a:t>So let’s begin by identifying the problem!</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79298" y="1440611"/>
            <a:ext cx="4252823" cy="4960189"/>
          </a:xfrm>
        </p:spPr>
        <p:txBody>
          <a:bodyPr>
            <a:normAutofit fontScale="92500" lnSpcReduction="10000"/>
          </a:bodyPr>
          <a:lstStyle/>
          <a:p>
            <a:pPr marL="0" indent="0">
              <a:buNone/>
            </a:pPr>
            <a:r>
              <a:rPr lang="en-US" sz="3500" dirty="0" smtClean="0"/>
              <a:t>Water </a:t>
            </a:r>
            <a:r>
              <a:rPr lang="en-US" sz="3500" dirty="0"/>
              <a:t>is flooding </a:t>
            </a:r>
            <a:r>
              <a:rPr lang="en-US" sz="3500" dirty="0" smtClean="0"/>
              <a:t>STEM Town, </a:t>
            </a:r>
            <a:r>
              <a:rPr lang="en-US" sz="3500" dirty="0"/>
              <a:t>and the mayor has asked for </a:t>
            </a:r>
            <a:r>
              <a:rPr lang="en-US" sz="3500" dirty="0" smtClean="0"/>
              <a:t>you to put your </a:t>
            </a:r>
            <a:r>
              <a:rPr lang="en-US" sz="3500" dirty="0"/>
              <a:t>engineering </a:t>
            </a:r>
            <a:r>
              <a:rPr lang="en-US" sz="3500" dirty="0" smtClean="0"/>
              <a:t>skills to good use.  </a:t>
            </a:r>
            <a:r>
              <a:rPr lang="en-US" sz="3500" dirty="0"/>
              <a:t>You need to design and build a levee which will prevent rising flood waters from reaching the </a:t>
            </a:r>
            <a:r>
              <a:rPr lang="en-US" sz="3500" dirty="0" smtClean="0"/>
              <a:t>town</a:t>
            </a:r>
            <a:r>
              <a:rPr lang="en-US" sz="3500" dirty="0"/>
              <a:t>.  </a:t>
            </a:r>
          </a:p>
          <a:p>
            <a:pPr marL="0" indent="0">
              <a:buNone/>
            </a:pP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a:off x="6927016" y="1570008"/>
            <a:ext cx="1500994" cy="1811547"/>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329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open composition notebook"/>
          <p:cNvSpPr>
            <a:spLocks noChangeAspect="1" noChangeArrowheads="1"/>
          </p:cNvSpPr>
          <p:nvPr/>
        </p:nvSpPr>
        <p:spPr bwMode="auto">
          <a:xfrm>
            <a:off x="776377" y="4385033"/>
            <a:ext cx="7053762" cy="70537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ecx.images-amazon.com/images/I/71eWy4QvyOL._SL15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378" y="-94891"/>
            <a:ext cx="10455214" cy="70537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6242" y="500332"/>
            <a:ext cx="3433313" cy="369332"/>
          </a:xfrm>
          <a:prstGeom prst="rect">
            <a:avLst/>
          </a:prstGeom>
          <a:noFill/>
        </p:spPr>
        <p:txBody>
          <a:bodyPr wrap="square" rtlCol="0">
            <a:spAutoFit/>
          </a:bodyPr>
          <a:lstStyle/>
          <a:p>
            <a:r>
              <a:rPr lang="en-US" dirty="0" smtClean="0"/>
              <a:t>STEM Day Challenge: 9/1/17</a:t>
            </a:r>
            <a:endParaRPr lang="en-US" dirty="0"/>
          </a:p>
        </p:txBody>
      </p:sp>
      <p:sp>
        <p:nvSpPr>
          <p:cNvPr id="6" name="TextBox 5"/>
          <p:cNvSpPr txBox="1"/>
          <p:nvPr/>
        </p:nvSpPr>
        <p:spPr>
          <a:xfrm>
            <a:off x="6642340" y="1181819"/>
            <a:ext cx="3674852" cy="2862322"/>
          </a:xfrm>
          <a:prstGeom prst="rect">
            <a:avLst/>
          </a:prstGeom>
          <a:noFill/>
        </p:spPr>
        <p:txBody>
          <a:bodyPr wrap="square" rtlCol="0">
            <a:spAutoFit/>
          </a:bodyPr>
          <a:lstStyle/>
          <a:p>
            <a:r>
              <a:rPr lang="en-US" dirty="0" smtClean="0"/>
              <a:t>Problem: STEM Town is flooding. A levee must be built to control flood waters.</a:t>
            </a:r>
          </a:p>
          <a:p>
            <a:endParaRPr lang="en-US" dirty="0"/>
          </a:p>
          <a:p>
            <a:endParaRPr lang="en-US" dirty="0" smtClean="0"/>
          </a:p>
          <a:p>
            <a:r>
              <a:rPr lang="en-US" dirty="0" smtClean="0"/>
              <a:t>Research: </a:t>
            </a:r>
          </a:p>
          <a:p>
            <a:r>
              <a:rPr lang="en-US" dirty="0" smtClean="0">
                <a:solidFill>
                  <a:srgbClr val="C00000"/>
                </a:solidFill>
              </a:rPr>
              <a:t>Write any notes in this space as you learn more about flooding and levees.</a:t>
            </a:r>
            <a:endParaRPr lang="en-US" dirty="0">
              <a:solidFill>
                <a:srgbClr val="C00000"/>
              </a:solidFill>
            </a:endParaRPr>
          </a:p>
          <a:p>
            <a:endParaRPr lang="en-US" dirty="0"/>
          </a:p>
        </p:txBody>
      </p:sp>
    </p:spTree>
    <p:extLst>
      <p:ext uri="{BB962C8B-B14F-4D97-AF65-F5344CB8AC3E}">
        <p14:creationId xmlns:p14="http://schemas.microsoft.com/office/powerpoint/2010/main" val="1237240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679" y="624110"/>
            <a:ext cx="9834113" cy="1280890"/>
          </a:xfrm>
        </p:spPr>
        <p:txBody>
          <a:bodyPr>
            <a:normAutofit/>
          </a:bodyPr>
          <a:lstStyle/>
          <a:p>
            <a:r>
              <a:rPr lang="en-US" sz="3200" b="1" dirty="0" smtClean="0">
                <a:effectLst>
                  <a:outerShdw blurRad="38100" dist="38100" dir="2700000" algn="tl">
                    <a:srgbClr val="000000">
                      <a:alpha val="43137"/>
                    </a:srgbClr>
                  </a:outerShdw>
                </a:effectLst>
              </a:rPr>
              <a:t>To solve this problem, we need to know more!</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79298" y="1440611"/>
            <a:ext cx="4252823" cy="4960189"/>
          </a:xfrm>
        </p:spPr>
        <p:txBody>
          <a:bodyPr>
            <a:normAutofit/>
          </a:bodyPr>
          <a:lstStyle/>
          <a:p>
            <a:pPr marL="0" indent="0">
              <a:buNone/>
            </a:pPr>
            <a:r>
              <a:rPr lang="en-US" sz="2800" dirty="0" smtClean="0"/>
              <a:t>What causes flooding and how can we prevent it?</a:t>
            </a:r>
          </a:p>
          <a:p>
            <a:pPr marL="0" indent="0">
              <a:buNone/>
            </a:pPr>
            <a:r>
              <a:rPr lang="en-US" sz="2800" dirty="0">
                <a:hlinkClick r:id="rId2"/>
              </a:rPr>
              <a:t>https://www.brainpop.com/science/earthsystem/floods</a:t>
            </a:r>
            <a:r>
              <a:rPr lang="en-US" sz="2800" dirty="0" smtClean="0">
                <a:hlinkClick r:id="rId2"/>
              </a:rPr>
              <a:t>/</a:t>
            </a:r>
            <a:r>
              <a:rPr lang="en-US" sz="2800" dirty="0" smtClean="0"/>
              <a:t> </a:t>
            </a:r>
          </a:p>
          <a:p>
            <a:pPr marL="0" indent="0">
              <a:buNone/>
            </a:pPr>
            <a:endParaRPr lang="en-US" sz="2800" dirty="0"/>
          </a:p>
          <a:p>
            <a:pPr marL="0" indent="0">
              <a:buNone/>
            </a:pPr>
            <a:r>
              <a:rPr lang="en-US" sz="2800" dirty="0" smtClean="0"/>
              <a:t>Take some notes in your notebook as you watch!</a:t>
            </a:r>
            <a:endParaRPr lang="en-US" sz="2800" dirty="0"/>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270452" y="1828799"/>
            <a:ext cx="4575594" cy="3824377"/>
          </a:xfrm>
          <a:prstGeom prst="rect">
            <a:avLst/>
          </a:prstGeom>
        </p:spPr>
      </p:pic>
      <p:sp>
        <p:nvSpPr>
          <p:cNvPr id="5" name="12-Point Star 4"/>
          <p:cNvSpPr/>
          <p:nvPr/>
        </p:nvSpPr>
        <p:spPr>
          <a:xfrm>
            <a:off x="7651635" y="2386642"/>
            <a:ext cx="1500994" cy="1177505"/>
          </a:xfrm>
          <a:prstGeom prst="star12">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9897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Turn and Talk</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89211" y="1777042"/>
            <a:ext cx="2966499" cy="4134180"/>
          </a:xfrm>
        </p:spPr>
        <p:txBody>
          <a:bodyPr>
            <a:normAutofit/>
          </a:bodyPr>
          <a:lstStyle/>
          <a:p>
            <a:r>
              <a:rPr lang="en-US" sz="2800" dirty="0" smtClean="0"/>
              <a:t>What did you learn about flooding and flood control?</a:t>
            </a:r>
            <a:endParaRPr lang="en-US" sz="2800" dirty="0"/>
          </a:p>
        </p:txBody>
      </p:sp>
      <p:pic>
        <p:nvPicPr>
          <p:cNvPr id="2052" name="Picture 4" descr="http://www.clipartkid.com/images/681/lindsay-ong-portfolio-m0vi4x-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5711" y="1515883"/>
            <a:ext cx="603885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850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643</TotalTime>
  <Words>960</Words>
  <Application>Microsoft Office PowerPoint</Application>
  <PresentationFormat>Widescreen</PresentationFormat>
  <Paragraphs>191</Paragraphs>
  <Slides>28</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Century Gothic</vt:lpstr>
      <vt:lpstr>Kristen ITC</vt:lpstr>
      <vt:lpstr>Wingdings 3</vt:lpstr>
      <vt:lpstr>Wisp</vt:lpstr>
      <vt:lpstr>Goals of STEM Days</vt:lpstr>
      <vt:lpstr>Materials</vt:lpstr>
      <vt:lpstr>Before STEM Day</vt:lpstr>
      <vt:lpstr>PowerPoint Presentation</vt:lpstr>
      <vt:lpstr>Today, we will be engineers and follow the design engineering process to solve a problem!</vt:lpstr>
      <vt:lpstr>So let’s begin by identifying the problem!</vt:lpstr>
      <vt:lpstr>PowerPoint Presentation</vt:lpstr>
      <vt:lpstr>To solve this problem, we need to know more!</vt:lpstr>
      <vt:lpstr>Turn and Talk</vt:lpstr>
      <vt:lpstr>To solve this problem, we need to know more!</vt:lpstr>
      <vt:lpstr>To solve this problem, we need to know more!</vt:lpstr>
      <vt:lpstr>To solve this problem, we need to know more!</vt:lpstr>
      <vt:lpstr>Turn and Talk</vt:lpstr>
      <vt:lpstr>How will we build our levee?</vt:lpstr>
      <vt:lpstr>Criteria and Constraints</vt:lpstr>
      <vt:lpstr>PowerPoint Presentation</vt:lpstr>
      <vt:lpstr>What else do I need to know?</vt:lpstr>
      <vt:lpstr>Turn and Talk</vt:lpstr>
      <vt:lpstr>PowerPoint Presentation</vt:lpstr>
      <vt:lpstr>Team Time </vt:lpstr>
      <vt:lpstr>Design &amp; Plan: Collaborate</vt:lpstr>
      <vt:lpstr>PowerPoint Presentation</vt:lpstr>
      <vt:lpstr>CREATE your Prototype!</vt:lpstr>
      <vt:lpstr>Questions to Ask Yourself? </vt:lpstr>
      <vt:lpstr>Share Challenge Designs</vt:lpstr>
      <vt:lpstr>PowerPoint Presentation</vt:lpstr>
      <vt:lpstr>PowerPoint Presentation</vt:lpstr>
      <vt:lpstr>Related Standards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S.T.E.M. Lab</dc:title>
  <dc:creator>Traci Montague</dc:creator>
  <cp:lastModifiedBy>Felicia Berenger</cp:lastModifiedBy>
  <cp:revision>69</cp:revision>
  <dcterms:created xsi:type="dcterms:W3CDTF">2015-09-07T16:49:00Z</dcterms:created>
  <dcterms:modified xsi:type="dcterms:W3CDTF">2017-08-28T15:46:38Z</dcterms:modified>
</cp:coreProperties>
</file>